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32"/>
  </p:notesMasterIdLst>
  <p:sldIdLst>
    <p:sldId id="256" r:id="rId2"/>
    <p:sldId id="539" r:id="rId3"/>
    <p:sldId id="491" r:id="rId4"/>
    <p:sldId id="492" r:id="rId5"/>
    <p:sldId id="471" r:id="rId6"/>
    <p:sldId id="533" r:id="rId7"/>
    <p:sldId id="453" r:id="rId8"/>
    <p:sldId id="534" r:id="rId9"/>
    <p:sldId id="506" r:id="rId10"/>
    <p:sldId id="523" r:id="rId11"/>
    <p:sldId id="525" r:id="rId12"/>
    <p:sldId id="524" r:id="rId13"/>
    <p:sldId id="515" r:id="rId14"/>
    <p:sldId id="513" r:id="rId15"/>
    <p:sldId id="526" r:id="rId16"/>
    <p:sldId id="527" r:id="rId17"/>
    <p:sldId id="529" r:id="rId18"/>
    <p:sldId id="541" r:id="rId19"/>
    <p:sldId id="530" r:id="rId20"/>
    <p:sldId id="542" r:id="rId21"/>
    <p:sldId id="543" r:id="rId22"/>
    <p:sldId id="544" r:id="rId23"/>
    <p:sldId id="545" r:id="rId24"/>
    <p:sldId id="546" r:id="rId25"/>
    <p:sldId id="549" r:id="rId26"/>
    <p:sldId id="548" r:id="rId27"/>
    <p:sldId id="551" r:id="rId28"/>
    <p:sldId id="552" r:id="rId29"/>
    <p:sldId id="553" r:id="rId30"/>
    <p:sldId id="521" r:id="rId31"/>
  </p:sldIdLst>
  <p:sldSz cx="10160000" cy="5715000"/>
  <p:notesSz cx="6858000" cy="9144000"/>
  <p:defaultTextStyle>
    <a:lvl1pPr defTabSz="286984">
      <a:defRPr sz="800">
        <a:latin typeface="Helvetica"/>
        <a:ea typeface="Helvetica"/>
        <a:cs typeface="Helvetica"/>
        <a:sym typeface="Helvetica"/>
      </a:defRPr>
    </a:lvl1pPr>
    <a:lvl2pPr indent="143492" defTabSz="286984">
      <a:defRPr sz="800">
        <a:latin typeface="Helvetica"/>
        <a:ea typeface="Helvetica"/>
        <a:cs typeface="Helvetica"/>
        <a:sym typeface="Helvetica"/>
      </a:defRPr>
    </a:lvl2pPr>
    <a:lvl3pPr indent="286984" defTabSz="286984">
      <a:defRPr sz="800">
        <a:latin typeface="Helvetica"/>
        <a:ea typeface="Helvetica"/>
        <a:cs typeface="Helvetica"/>
        <a:sym typeface="Helvetica"/>
      </a:defRPr>
    </a:lvl3pPr>
    <a:lvl4pPr indent="430477" defTabSz="286984">
      <a:defRPr sz="800">
        <a:latin typeface="Helvetica"/>
        <a:ea typeface="Helvetica"/>
        <a:cs typeface="Helvetica"/>
        <a:sym typeface="Helvetica"/>
      </a:defRPr>
    </a:lvl4pPr>
    <a:lvl5pPr indent="573969" defTabSz="286984">
      <a:defRPr sz="800">
        <a:latin typeface="Helvetica"/>
        <a:ea typeface="Helvetica"/>
        <a:cs typeface="Helvetica"/>
        <a:sym typeface="Helvetica"/>
      </a:defRPr>
    </a:lvl5pPr>
    <a:lvl6pPr indent="717461" defTabSz="286984">
      <a:defRPr sz="800">
        <a:latin typeface="Helvetica"/>
        <a:ea typeface="Helvetica"/>
        <a:cs typeface="Helvetica"/>
        <a:sym typeface="Helvetica"/>
      </a:defRPr>
    </a:lvl6pPr>
    <a:lvl7pPr indent="860953" defTabSz="286984">
      <a:defRPr sz="800">
        <a:latin typeface="Helvetica"/>
        <a:ea typeface="Helvetica"/>
        <a:cs typeface="Helvetica"/>
        <a:sym typeface="Helvetica"/>
      </a:defRPr>
    </a:lvl7pPr>
    <a:lvl8pPr indent="1004446" defTabSz="286984">
      <a:defRPr sz="800">
        <a:latin typeface="Helvetica"/>
        <a:ea typeface="Helvetica"/>
        <a:cs typeface="Helvetica"/>
        <a:sym typeface="Helvetica"/>
      </a:defRPr>
    </a:lvl8pPr>
    <a:lvl9pPr indent="1147938" defTabSz="286984">
      <a:defRPr sz="800"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Meusburger" initials="DM" lastIdx="19" clrIdx="0"/>
  <p:cmAuthor id="2" name="Sylvester Arnab" initials="SA [4] [2]" lastIdx="1" clrIdx="1"/>
  <p:cmAuthor id="3" name="Sylvester Arnab" initials="SA [6] [2]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FE8"/>
    <a:srgbClr val="2752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D51ADE6A-740E-44AE-83CC-AE7238B6C88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AF4"/>
          </a:solidFill>
        </a:fill>
      </a:tcStyle>
    </a:wholeTbl>
    <a:band2H>
      <a:tcTxStyle/>
      <a:tcStyle>
        <a:tcBdr/>
        <a:fill>
          <a:solidFill>
            <a:srgbClr val="F1F5FA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34"/>
    <p:restoredTop sz="92995" autoAdjust="0"/>
  </p:normalViewPr>
  <p:slideViewPr>
    <p:cSldViewPr snapToGrid="0" snapToObjects="1">
      <p:cViewPr>
        <p:scale>
          <a:sx n="125" d="100"/>
          <a:sy n="125" d="100"/>
        </p:scale>
        <p:origin x="-278" y="278"/>
      </p:cViewPr>
      <p:guideLst>
        <p:guide orient="horz" pos="1800"/>
        <p:guide pos="32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livier\Desktop\Beaconing-questionnaires-feedback%20v2%20avec%20AEL%20v12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livier\Desktop\Beaconing-questionnaires-feedback%20v2%20avec%20AEL%20v12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livier\Desktop\Beaconing-questionnaires-feedback%20v2%20avec%20AEL%20v12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livier\Desktop\Beaconing-questionnaires-feedback%20v2%20avec%20AEL%20v12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livier\Desktop\Beaconing-questionnaires-feedback%20v2%20avec%20AEL%20v12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livier\Desktop\Beaconing-questionnaires-feedback%20v2%20avec%20AEL%20v12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livier\Desktop\Beaconing-questionnaires-feedback%20v2%20avec%20AEL%20v12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livier\Desktop\Beaconing-questionnaires-feedback%20v2%20avec%20AEL%20v12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livier\Desktop\Beaconing-questionnaires-feedback%20v2%20avec%20AEL%20v1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livier\Desktop\Beaconing-questionnaires-feedback%20v2%20avec%20AEL%20v1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livier\Desktop\Beaconing-questionnaires-feedback%20v2%20avec%20AEL%20v1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livier\Desktop\Beaconing-questionnaires-feedback%20v2%20avec%20AEL%20v1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livier\Desktop\Beaconing-questionnaires-feedback%20v2%20avec%20AEL%20v1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livier\Desktop\Beaconing-questionnaires-feedback%20v2%20avec%20AEL%20v12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livier\Desktop\Beaconing-questionnaires-feedback%20v2%20avec%20AEL%20v12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livier\Desktop\Beaconing-questionnaires-feedback%20v2%20avec%20AEL%20v12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livier\Desktop\Beaconing-questionnaires-feedback%20v2%20avec%20AEL%20v1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1. The use of BEACONING is pertinent to my educational goals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'[Beaconing-questionnaires-feedback v2 avec AEL v12.xlsx]Question1'!$A$2:$A$8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'[Beaconing-questionnaires-feedback v2 avec AEL v12.xlsx]Question1'!$B$2:$B$8</c:f>
              <c:numCache>
                <c:formatCode>General</c:formatCode>
                <c:ptCount val="7"/>
                <c:pt idx="0">
                  <c:v>12</c:v>
                </c:pt>
                <c:pt idx="1">
                  <c:v>3</c:v>
                </c:pt>
                <c:pt idx="2">
                  <c:v>27</c:v>
                </c:pt>
                <c:pt idx="3">
                  <c:v>109</c:v>
                </c:pt>
                <c:pt idx="4">
                  <c:v>206</c:v>
                </c:pt>
                <c:pt idx="5">
                  <c:v>333</c:v>
                </c:pt>
                <c:pt idx="6">
                  <c:v>398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13-44B3-8FB4-4E31D61123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971392"/>
        <c:axId val="158972928"/>
      </c:barChart>
      <c:catAx>
        <c:axId val="158971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8972928"/>
        <c:crosses val="autoZero"/>
        <c:auto val="1"/>
        <c:lblAlgn val="ctr"/>
        <c:lblOffset val="100"/>
        <c:noMultiLvlLbl val="0"/>
      </c:catAx>
      <c:valAx>
        <c:axId val="158972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589713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10. My classmates and/or the school administration think I should use BEACONING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'[Beaconing-questionnaires-feedback v2 avec AEL v12.xlsx]Question10'!$A$2:$A$9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More</c:v>
                </c:pt>
              </c:strCache>
            </c:strRef>
          </c:cat>
          <c:val>
            <c:numRef>
              <c:f>'[Beaconing-questionnaires-feedback v2 avec AEL v12.xlsx]Question10'!$B$2:$B$8</c:f>
              <c:numCache>
                <c:formatCode>General</c:formatCode>
                <c:ptCount val="7"/>
                <c:pt idx="0">
                  <c:v>28</c:v>
                </c:pt>
                <c:pt idx="1">
                  <c:v>4</c:v>
                </c:pt>
                <c:pt idx="2">
                  <c:v>25</c:v>
                </c:pt>
                <c:pt idx="3">
                  <c:v>119</c:v>
                </c:pt>
                <c:pt idx="4">
                  <c:v>233</c:v>
                </c:pt>
                <c:pt idx="5">
                  <c:v>355</c:v>
                </c:pt>
                <c:pt idx="6">
                  <c:v>324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1A1-402C-8390-BACF871F95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8444928"/>
        <c:axId val="218446464"/>
      </c:barChart>
      <c:catAx>
        <c:axId val="218444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8446464"/>
        <c:crosses val="autoZero"/>
        <c:auto val="1"/>
        <c:lblAlgn val="ctr"/>
        <c:lblOffset val="100"/>
        <c:noMultiLvlLbl val="0"/>
      </c:catAx>
      <c:valAx>
        <c:axId val="2184464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184449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11. I can imagine making good use of BEACONING in my learning plans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'[Beaconing-questionnaires-feedback v2 avec AEL v12.xlsx]Question11'!$A$2:$A$9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More</c:v>
                </c:pt>
              </c:strCache>
            </c:strRef>
          </c:cat>
          <c:val>
            <c:numRef>
              <c:f>'[Beaconing-questionnaires-feedback v2 avec AEL v12.xlsx]Question11'!$B$2:$B$8</c:f>
              <c:numCache>
                <c:formatCode>General</c:formatCode>
                <c:ptCount val="7"/>
                <c:pt idx="0">
                  <c:v>19</c:v>
                </c:pt>
                <c:pt idx="1">
                  <c:v>11</c:v>
                </c:pt>
                <c:pt idx="2">
                  <c:v>45</c:v>
                </c:pt>
                <c:pt idx="3">
                  <c:v>91</c:v>
                </c:pt>
                <c:pt idx="4">
                  <c:v>165</c:v>
                </c:pt>
                <c:pt idx="5">
                  <c:v>315</c:v>
                </c:pt>
                <c:pt idx="6">
                  <c:v>442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62-4A78-A482-2DCCB53384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8475520"/>
        <c:axId val="218481408"/>
      </c:barChart>
      <c:catAx>
        <c:axId val="218475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8481408"/>
        <c:crosses val="autoZero"/>
        <c:auto val="1"/>
        <c:lblAlgn val="ctr"/>
        <c:lblOffset val="100"/>
        <c:noMultiLvlLbl val="0"/>
      </c:catAx>
      <c:valAx>
        <c:axId val="2184814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184755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12. I can imagine making good use of BEACONING in my learning plans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'[Beaconing-questionnaires-feedback v2 avec AEL v12.xlsx]Question12'!$A$2:$A$9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More</c:v>
                </c:pt>
              </c:strCache>
            </c:strRef>
          </c:cat>
          <c:val>
            <c:numRef>
              <c:f>'[Beaconing-questionnaires-feedback v2 avec AEL v12.xlsx]Question12'!$B$2:$B$8</c:f>
              <c:numCache>
                <c:formatCode>General</c:formatCode>
                <c:ptCount val="7"/>
                <c:pt idx="0">
                  <c:v>24</c:v>
                </c:pt>
                <c:pt idx="1">
                  <c:v>16</c:v>
                </c:pt>
                <c:pt idx="2">
                  <c:v>48</c:v>
                </c:pt>
                <c:pt idx="3">
                  <c:v>119</c:v>
                </c:pt>
                <c:pt idx="4">
                  <c:v>368</c:v>
                </c:pt>
                <c:pt idx="5">
                  <c:v>265</c:v>
                </c:pt>
                <c:pt idx="6">
                  <c:v>248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AF6-4D9D-8342-EB00D21F9E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5176320"/>
        <c:axId val="215177856"/>
      </c:barChart>
      <c:catAx>
        <c:axId val="215176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5177856"/>
        <c:crosses val="autoZero"/>
        <c:auto val="1"/>
        <c:lblAlgn val="ctr"/>
        <c:lblOffset val="100"/>
        <c:noMultiLvlLbl val="0"/>
      </c:catAx>
      <c:valAx>
        <c:axId val="215177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151763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13. I would use BEACONING on a regular basis and recommend others to use it in the future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'[Beaconing-questionnaires-feedback v2 avec AEL v12.xlsx]Question13'!$A$2:$A$9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More</c:v>
                </c:pt>
              </c:strCache>
            </c:strRef>
          </c:cat>
          <c:val>
            <c:numRef>
              <c:f>'[Beaconing-questionnaires-feedback v2 avec AEL v12.xlsx]Question13'!$B$2:$B$8</c:f>
              <c:numCache>
                <c:formatCode>General</c:formatCode>
                <c:ptCount val="7"/>
                <c:pt idx="0">
                  <c:v>30</c:v>
                </c:pt>
                <c:pt idx="1">
                  <c:v>20</c:v>
                </c:pt>
                <c:pt idx="2">
                  <c:v>49</c:v>
                </c:pt>
                <c:pt idx="3">
                  <c:v>122</c:v>
                </c:pt>
                <c:pt idx="4">
                  <c:v>238</c:v>
                </c:pt>
                <c:pt idx="5">
                  <c:v>391</c:v>
                </c:pt>
                <c:pt idx="6">
                  <c:v>238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A9-4B06-BFD8-FB68E5FC3B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8574848"/>
        <c:axId val="218576384"/>
      </c:barChart>
      <c:catAx>
        <c:axId val="218574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8576384"/>
        <c:crosses val="autoZero"/>
        <c:auto val="1"/>
        <c:lblAlgn val="ctr"/>
        <c:lblOffset val="100"/>
        <c:noMultiLvlLbl val="0"/>
      </c:catAx>
      <c:valAx>
        <c:axId val="2185763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185748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1. Using the features of </a:t>
            </a:r>
            <a:r>
              <a:rPr lang="en-US" sz="1400" dirty="0" err="1"/>
              <a:t>Accessabar</a:t>
            </a:r>
            <a:r>
              <a:rPr lang="en-US" sz="1400" dirty="0"/>
              <a:t> can improve my learning effectiveness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'[Beaconing-questionnaires-feedback v2 avec AEL v12.xlsx]Question14'!$A$2:$A$9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More</c:v>
                </c:pt>
              </c:strCache>
            </c:strRef>
          </c:cat>
          <c:val>
            <c:numRef>
              <c:f>'[Beaconing-questionnaires-feedback v2 avec AEL v12.xlsx]Question14'!$B$2:$B$8</c:f>
              <c:numCache>
                <c:formatCode>General</c:formatCode>
                <c:ptCount val="7"/>
                <c:pt idx="0">
                  <c:v>10</c:v>
                </c:pt>
                <c:pt idx="1">
                  <c:v>2</c:v>
                </c:pt>
                <c:pt idx="2">
                  <c:v>5</c:v>
                </c:pt>
                <c:pt idx="3">
                  <c:v>9</c:v>
                </c:pt>
                <c:pt idx="4">
                  <c:v>22</c:v>
                </c:pt>
                <c:pt idx="5">
                  <c:v>22</c:v>
                </c:pt>
                <c:pt idx="6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9C-42A4-9A11-5B64DEBFD6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8601344"/>
        <c:axId val="218602880"/>
      </c:barChart>
      <c:catAx>
        <c:axId val="218601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8602880"/>
        <c:crosses val="autoZero"/>
        <c:auto val="1"/>
        <c:lblAlgn val="ctr"/>
        <c:lblOffset val="100"/>
        <c:noMultiLvlLbl val="0"/>
      </c:catAx>
      <c:valAx>
        <c:axId val="2186028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186013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2. DITO speech recognition will help me write and produce documents more easily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'[Beaconing-questionnaires-feedback v2 avec AEL v12.xlsx]Question15'!$A$2:$A$9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More</c:v>
                </c:pt>
              </c:strCache>
            </c:strRef>
          </c:cat>
          <c:val>
            <c:numRef>
              <c:f>'[Beaconing-questionnaires-feedback v2 avec AEL v12.xlsx]Question15'!$B$2:$B$8</c:f>
              <c:numCache>
                <c:formatCode>General</c:formatCode>
                <c:ptCount val="7"/>
                <c:pt idx="0">
                  <c:v>6</c:v>
                </c:pt>
                <c:pt idx="1">
                  <c:v>0</c:v>
                </c:pt>
                <c:pt idx="2">
                  <c:v>5</c:v>
                </c:pt>
                <c:pt idx="3">
                  <c:v>15</c:v>
                </c:pt>
                <c:pt idx="4">
                  <c:v>41</c:v>
                </c:pt>
                <c:pt idx="5">
                  <c:v>15</c:v>
                </c:pt>
                <c:pt idx="6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D9-4F86-9313-CCA65D3C08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8521600"/>
        <c:axId val="218523136"/>
      </c:barChart>
      <c:catAx>
        <c:axId val="218521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8523136"/>
        <c:crosses val="autoZero"/>
        <c:auto val="1"/>
        <c:lblAlgn val="ctr"/>
        <c:lblOffset val="100"/>
        <c:noMultiLvlLbl val="0"/>
      </c:catAx>
      <c:valAx>
        <c:axId val="2185231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185216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3. Finding the functions I need to use on </a:t>
            </a:r>
            <a:r>
              <a:rPr lang="en-US" sz="1400" dirty="0" err="1"/>
              <a:t>Accessabar</a:t>
            </a:r>
            <a:r>
              <a:rPr lang="en-US" sz="1400" dirty="0"/>
              <a:t> was easy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'[Beaconing-questionnaires-feedback v2 avec AEL v12.xlsx]Question16'!$A$2:$A$9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More</c:v>
                </c:pt>
              </c:strCache>
            </c:strRef>
          </c:cat>
          <c:val>
            <c:numRef>
              <c:f>'[Beaconing-questionnaires-feedback v2 avec AEL v12.xlsx]Question16'!$B$2:$B$8</c:f>
              <c:numCache>
                <c:formatCode>General</c:formatCode>
                <c:ptCount val="7"/>
                <c:pt idx="0">
                  <c:v>6</c:v>
                </c:pt>
                <c:pt idx="1">
                  <c:v>2</c:v>
                </c:pt>
                <c:pt idx="2">
                  <c:v>6</c:v>
                </c:pt>
                <c:pt idx="3">
                  <c:v>13</c:v>
                </c:pt>
                <c:pt idx="4">
                  <c:v>16</c:v>
                </c:pt>
                <c:pt idx="5">
                  <c:v>40</c:v>
                </c:pt>
                <c:pt idx="6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2A-47F2-B775-A612A0938B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8552192"/>
        <c:axId val="218553728"/>
      </c:barChart>
      <c:catAx>
        <c:axId val="218552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8553728"/>
        <c:crosses val="autoZero"/>
        <c:auto val="1"/>
        <c:lblAlgn val="ctr"/>
        <c:lblOffset val="100"/>
        <c:noMultiLvlLbl val="0"/>
      </c:catAx>
      <c:valAx>
        <c:axId val="218553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185521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4. The set-up process of DITO was intuitive and easy to follow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'[Beaconing-questionnaires-feedback v2 avec AEL v12.xlsx]Question17'!$A$2:$A$9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More</c:v>
                </c:pt>
              </c:strCache>
            </c:strRef>
          </c:cat>
          <c:val>
            <c:numRef>
              <c:f>'[Beaconing-questionnaires-feedback v2 avec AEL v12.xlsx]Question17'!$B$2:$B$8</c:f>
              <c:numCache>
                <c:formatCode>General</c:formatCode>
                <c:ptCount val="7"/>
                <c:pt idx="0">
                  <c:v>6</c:v>
                </c:pt>
                <c:pt idx="1">
                  <c:v>2</c:v>
                </c:pt>
                <c:pt idx="2">
                  <c:v>1</c:v>
                </c:pt>
                <c:pt idx="3">
                  <c:v>12</c:v>
                </c:pt>
                <c:pt idx="4">
                  <c:v>19</c:v>
                </c:pt>
                <c:pt idx="5">
                  <c:v>31</c:v>
                </c:pt>
                <c:pt idx="6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D2F-44D2-BB02-2701C54900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1011968"/>
        <c:axId val="221013504"/>
      </c:barChart>
      <c:catAx>
        <c:axId val="221011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1013504"/>
        <c:crosses val="autoZero"/>
        <c:auto val="1"/>
        <c:lblAlgn val="ctr"/>
        <c:lblOffset val="100"/>
        <c:noMultiLvlLbl val="0"/>
      </c:catAx>
      <c:valAx>
        <c:axId val="221013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210119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2. I would have no problem explaining to someone else the benefits BEACONING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'[Beaconing-questionnaires-feedback v2 avec AEL v12.xlsx]Question2'!$B$2:$B$8</c:f>
              <c:strCache>
                <c:ptCount val="1"/>
                <c:pt idx="0">
                  <c:v>8 5 47 120 241 320 347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'[Beaconing-questionnaires-feedback v2 avec AEL v12.xlsx]Question2'!$A$2:$A$8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'[Beaconing-questionnaires-feedback v2 avec AEL v12.xlsx]Question2'!$B$2:$B$8</c:f>
              <c:numCache>
                <c:formatCode>General</c:formatCode>
                <c:ptCount val="7"/>
                <c:pt idx="0">
                  <c:v>8</c:v>
                </c:pt>
                <c:pt idx="1">
                  <c:v>5</c:v>
                </c:pt>
                <c:pt idx="2">
                  <c:v>47</c:v>
                </c:pt>
                <c:pt idx="3">
                  <c:v>120</c:v>
                </c:pt>
                <c:pt idx="4">
                  <c:v>241</c:v>
                </c:pt>
                <c:pt idx="5">
                  <c:v>320</c:v>
                </c:pt>
                <c:pt idx="6">
                  <c:v>347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4E-4AAF-9E64-09DEE5386C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015552"/>
        <c:axId val="145017088"/>
      </c:barChart>
      <c:catAx>
        <c:axId val="145015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5017088"/>
        <c:crosses val="autoZero"/>
        <c:auto val="1"/>
        <c:lblAlgn val="ctr"/>
        <c:lblOffset val="100"/>
        <c:noMultiLvlLbl val="0"/>
      </c:catAx>
      <c:valAx>
        <c:axId val="1450170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450155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3. BEACONING provides meaningful information in an appropriate format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'[Beaconing-questionnaires-feedback v2 avec AEL v12.xlsx]Question3'!$A$2:$A$9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More</c:v>
                </c:pt>
              </c:strCache>
            </c:strRef>
          </c:cat>
          <c:val>
            <c:numRef>
              <c:f>'[Beaconing-questionnaires-feedback v2 avec AEL v12.xlsx]Question3'!$B$2:$B$8</c:f>
              <c:numCache>
                <c:formatCode>General</c:formatCode>
                <c:ptCount val="7"/>
                <c:pt idx="0">
                  <c:v>10</c:v>
                </c:pt>
                <c:pt idx="1">
                  <c:v>15</c:v>
                </c:pt>
                <c:pt idx="2">
                  <c:v>31</c:v>
                </c:pt>
                <c:pt idx="3">
                  <c:v>74</c:v>
                </c:pt>
                <c:pt idx="4">
                  <c:v>218</c:v>
                </c:pt>
                <c:pt idx="5">
                  <c:v>423</c:v>
                </c:pt>
                <c:pt idx="6">
                  <c:v>317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9CC-4C3D-9BD9-4052F976B8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683072"/>
        <c:axId val="49701248"/>
      </c:barChart>
      <c:catAx>
        <c:axId val="49683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9701248"/>
        <c:crosses val="autoZero"/>
        <c:auto val="1"/>
        <c:lblAlgn val="ctr"/>
        <c:lblOffset val="100"/>
        <c:noMultiLvlLbl val="0"/>
      </c:catAx>
      <c:valAx>
        <c:axId val="49701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496830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4. BEACONING has a visually appealing interface and logical steps to complete the gamified learning tasks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'[Beaconing-questionnaires-feedback v2 avec AEL v12.xlsx]Question4'!$A$2:$A$9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More</c:v>
                </c:pt>
              </c:strCache>
            </c:strRef>
          </c:cat>
          <c:val>
            <c:numRef>
              <c:f>'[Beaconing-questionnaires-feedback v2 avec AEL v12.xlsx]Question4'!$B$2:$B$8</c:f>
              <c:numCache>
                <c:formatCode>General</c:formatCode>
                <c:ptCount val="7"/>
                <c:pt idx="0">
                  <c:v>23</c:v>
                </c:pt>
                <c:pt idx="1">
                  <c:v>10</c:v>
                </c:pt>
                <c:pt idx="2">
                  <c:v>61</c:v>
                </c:pt>
                <c:pt idx="3">
                  <c:v>145</c:v>
                </c:pt>
                <c:pt idx="4">
                  <c:v>281</c:v>
                </c:pt>
                <c:pt idx="5">
                  <c:v>300</c:v>
                </c:pt>
                <c:pt idx="6">
                  <c:v>268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76-4084-B6B5-706050CB4A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119104"/>
        <c:axId val="143120640"/>
      </c:barChart>
      <c:catAx>
        <c:axId val="143119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3120640"/>
        <c:crosses val="autoZero"/>
        <c:auto val="1"/>
        <c:lblAlgn val="ctr"/>
        <c:lblOffset val="100"/>
        <c:noMultiLvlLbl val="0"/>
      </c:catAx>
      <c:valAx>
        <c:axId val="1431206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431191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5. I find using BEACONING effective in improving my learning performance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'[Beaconing-questionnaires-feedback v2 avec AEL v12.xlsx]Question5'!$A$2:$A$9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More</c:v>
                </c:pt>
              </c:strCache>
            </c:strRef>
          </c:cat>
          <c:val>
            <c:numRef>
              <c:f>'[Beaconing-questionnaires-feedback v2 avec AEL v12.xlsx]Question5'!$B$2:$B$8</c:f>
              <c:numCache>
                <c:formatCode>General</c:formatCode>
                <c:ptCount val="7"/>
                <c:pt idx="0">
                  <c:v>13</c:v>
                </c:pt>
                <c:pt idx="1">
                  <c:v>14</c:v>
                </c:pt>
                <c:pt idx="2">
                  <c:v>45</c:v>
                </c:pt>
                <c:pt idx="3">
                  <c:v>115</c:v>
                </c:pt>
                <c:pt idx="4">
                  <c:v>294</c:v>
                </c:pt>
                <c:pt idx="5">
                  <c:v>338</c:v>
                </c:pt>
                <c:pt idx="6">
                  <c:v>269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D15-4985-992B-A1A754D269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773184"/>
        <c:axId val="49779072"/>
      </c:barChart>
      <c:catAx>
        <c:axId val="49773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9779072"/>
        <c:crosses val="autoZero"/>
        <c:auto val="1"/>
        <c:lblAlgn val="ctr"/>
        <c:lblOffset val="100"/>
        <c:noMultiLvlLbl val="0"/>
      </c:catAx>
      <c:valAx>
        <c:axId val="497790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497731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6. I could block out distractions and loose the sense of time while using BEACONING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'[Beaconing-questionnaires-feedback v2 avec AEL v12.xlsx]Question6'!$A$2:$A$9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More</c:v>
                </c:pt>
              </c:strCache>
            </c:strRef>
          </c:cat>
          <c:val>
            <c:numRef>
              <c:f>'[Beaconing-questionnaires-feedback v2 avec AEL v12.xlsx]Question6'!$B$2:$B$8</c:f>
              <c:numCache>
                <c:formatCode>General</c:formatCode>
                <c:ptCount val="7"/>
                <c:pt idx="0">
                  <c:v>33</c:v>
                </c:pt>
                <c:pt idx="1">
                  <c:v>24</c:v>
                </c:pt>
                <c:pt idx="2">
                  <c:v>37</c:v>
                </c:pt>
                <c:pt idx="3">
                  <c:v>163</c:v>
                </c:pt>
                <c:pt idx="4">
                  <c:v>329</c:v>
                </c:pt>
                <c:pt idx="5">
                  <c:v>247</c:v>
                </c:pt>
                <c:pt idx="6">
                  <c:v>254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9F-4993-A03F-932156AE5B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170752"/>
        <c:axId val="160172288"/>
      </c:barChart>
      <c:catAx>
        <c:axId val="160170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0172288"/>
        <c:crosses val="autoZero"/>
        <c:auto val="1"/>
        <c:lblAlgn val="ctr"/>
        <c:lblOffset val="100"/>
        <c:noMultiLvlLbl val="0"/>
      </c:catAx>
      <c:valAx>
        <c:axId val="160172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601707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7. I would find it easy to get BEACONING do what I want it to do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'[Beaconing-questionnaires-feedback v2 avec AEL v12.xlsx]Question7'!$A$2:$A$9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More</c:v>
                </c:pt>
              </c:strCache>
            </c:strRef>
          </c:cat>
          <c:val>
            <c:numRef>
              <c:f>'[Beaconing-questionnaires-feedback v2 avec AEL v12.xlsx]Question7'!$B$2:$B$8</c:f>
              <c:numCache>
                <c:formatCode>General</c:formatCode>
                <c:ptCount val="7"/>
                <c:pt idx="0">
                  <c:v>12</c:v>
                </c:pt>
                <c:pt idx="1">
                  <c:v>8</c:v>
                </c:pt>
                <c:pt idx="2">
                  <c:v>26</c:v>
                </c:pt>
                <c:pt idx="3">
                  <c:v>70</c:v>
                </c:pt>
                <c:pt idx="4">
                  <c:v>673</c:v>
                </c:pt>
                <c:pt idx="5">
                  <c:v>153</c:v>
                </c:pt>
                <c:pt idx="6">
                  <c:v>146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88A-4A9B-9A51-718336CA97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209920"/>
        <c:axId val="160211712"/>
      </c:barChart>
      <c:catAx>
        <c:axId val="160209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0211712"/>
        <c:crosses val="autoZero"/>
        <c:auto val="1"/>
        <c:lblAlgn val="ctr"/>
        <c:lblOffset val="100"/>
        <c:noMultiLvlLbl val="0"/>
      </c:catAx>
      <c:valAx>
        <c:axId val="1602117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602099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8. I feel joyful when I am doing BEACONING activities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'[Beaconing-questionnaires-feedback v2 avec AEL v12.xlsx]Question8'!$A$2:$A$9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More</c:v>
                </c:pt>
              </c:strCache>
            </c:strRef>
          </c:cat>
          <c:val>
            <c:numRef>
              <c:f>'[Beaconing-questionnaires-feedback v2 avec AEL v12.xlsx]Question8'!$B$2:$B$8</c:f>
              <c:numCache>
                <c:formatCode>General</c:formatCode>
                <c:ptCount val="7"/>
                <c:pt idx="0">
                  <c:v>16</c:v>
                </c:pt>
                <c:pt idx="1">
                  <c:v>13</c:v>
                </c:pt>
                <c:pt idx="2">
                  <c:v>36</c:v>
                </c:pt>
                <c:pt idx="3">
                  <c:v>61</c:v>
                </c:pt>
                <c:pt idx="4">
                  <c:v>230</c:v>
                </c:pt>
                <c:pt idx="5">
                  <c:v>333</c:v>
                </c:pt>
                <c:pt idx="6">
                  <c:v>399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5C3-49CA-98DC-866375B47F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5241856"/>
        <c:axId val="215243392"/>
      </c:barChart>
      <c:catAx>
        <c:axId val="215241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5243392"/>
        <c:crosses val="autoZero"/>
        <c:auto val="1"/>
        <c:lblAlgn val="ctr"/>
        <c:lblOffset val="100"/>
        <c:noMultiLvlLbl val="0"/>
      </c:catAx>
      <c:valAx>
        <c:axId val="2152433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152418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9. It is easy to interact with and get skillful at using BEACONING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'[Beaconing-questionnaires-feedback v2 avec AEL v12.xlsx]Question9'!$A$2:$A$9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More</c:v>
                </c:pt>
              </c:strCache>
            </c:strRef>
          </c:cat>
          <c:val>
            <c:numRef>
              <c:f>'[Beaconing-questionnaires-feedback v2 avec AEL v12.xlsx]Question9'!$B$2:$B$8</c:f>
              <c:numCache>
                <c:formatCode>General</c:formatCode>
                <c:ptCount val="7"/>
                <c:pt idx="0">
                  <c:v>11</c:v>
                </c:pt>
                <c:pt idx="1">
                  <c:v>7</c:v>
                </c:pt>
                <c:pt idx="2">
                  <c:v>13</c:v>
                </c:pt>
                <c:pt idx="3">
                  <c:v>65</c:v>
                </c:pt>
                <c:pt idx="4">
                  <c:v>147</c:v>
                </c:pt>
                <c:pt idx="5">
                  <c:v>325</c:v>
                </c:pt>
                <c:pt idx="6">
                  <c:v>520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4B4-4DC1-B3F1-DD6DCE63E3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5260160"/>
        <c:axId val="215270144"/>
      </c:barChart>
      <c:catAx>
        <c:axId val="215260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5270144"/>
        <c:crosses val="autoZero"/>
        <c:auto val="1"/>
        <c:lblAlgn val="ctr"/>
        <c:lblOffset val="100"/>
        <c:noMultiLvlLbl val="0"/>
      </c:catAx>
      <c:valAx>
        <c:axId val="215270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152601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468EF0-4900-490A-AABA-59878D71834F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8A311FD-1BE5-43DC-ACDD-216C44944E70}">
      <dgm:prSet phldrT="[Text]" custT="1"/>
      <dgm:spPr/>
      <dgm:t>
        <a:bodyPr/>
        <a:lstStyle/>
        <a:p>
          <a:r>
            <a:rPr lang="en-US" sz="1800" b="1" dirty="0" smtClean="0"/>
            <a:t>Large Scale Pilots - </a:t>
          </a:r>
          <a:r>
            <a:rPr lang="en-US" sz="1800" b="1" dirty="0" smtClean="0">
              <a:solidFill>
                <a:srgbClr val="FF0000"/>
              </a:solidFill>
            </a:rPr>
            <a:t>&gt;6000 </a:t>
          </a:r>
          <a:r>
            <a:rPr lang="en-US" sz="1800" b="1" dirty="0" smtClean="0">
              <a:solidFill>
                <a:schemeClr val="accent5">
                  <a:lumMod val="75000"/>
                </a:schemeClr>
              </a:solidFill>
            </a:rPr>
            <a:t>stakeholders</a:t>
          </a:r>
          <a:endParaRPr lang="en-GB" sz="1800" b="1" dirty="0">
            <a:solidFill>
              <a:schemeClr val="accent5">
                <a:lumMod val="75000"/>
              </a:schemeClr>
            </a:solidFill>
          </a:endParaRPr>
        </a:p>
      </dgm:t>
    </dgm:pt>
    <dgm:pt modelId="{5961AF81-0DB9-4AEA-8725-5E90A22046A9}" type="parTrans" cxnId="{B4149FFE-A558-4498-A097-CE6B12A6073E}">
      <dgm:prSet/>
      <dgm:spPr/>
      <dgm:t>
        <a:bodyPr/>
        <a:lstStyle/>
        <a:p>
          <a:endParaRPr lang="en-GB" sz="900"/>
        </a:p>
      </dgm:t>
    </dgm:pt>
    <dgm:pt modelId="{3B2D62C8-4024-4CCB-B3ED-1E00FC8C1A22}" type="sibTrans" cxnId="{B4149FFE-A558-4498-A097-CE6B12A6073E}">
      <dgm:prSet/>
      <dgm:spPr/>
      <dgm:t>
        <a:bodyPr/>
        <a:lstStyle/>
        <a:p>
          <a:endParaRPr lang="en-GB" sz="900"/>
        </a:p>
      </dgm:t>
    </dgm:pt>
    <dgm:pt modelId="{8F3823E3-44D1-4197-9CE9-ABECEDDEB6AC}">
      <dgm:prSet phldrT="[Text]" custT="1"/>
      <dgm:spPr/>
      <dgm:t>
        <a:bodyPr/>
        <a:lstStyle/>
        <a:p>
          <a:endParaRPr lang="en-US" sz="1400" dirty="0" smtClean="0"/>
        </a:p>
        <a:p>
          <a:r>
            <a:rPr lang="en-US" sz="1400" dirty="0" smtClean="0"/>
            <a:t>ORT</a:t>
          </a:r>
        </a:p>
        <a:p>
          <a:r>
            <a:rPr lang="en-US" sz="1200" dirty="0" smtClean="0">
              <a:solidFill>
                <a:prstClr val="black"/>
              </a:solidFill>
            </a:rPr>
            <a:t>France: 7 schools, 100 teachers, 1000 students</a:t>
          </a:r>
        </a:p>
        <a:p>
          <a:r>
            <a:rPr lang="en-US" sz="1200" dirty="0" smtClean="0">
              <a:solidFill>
                <a:prstClr val="black"/>
              </a:solidFill>
            </a:rPr>
            <a:t>Greece: 2 schools, 100 teachers, 1000 students</a:t>
          </a:r>
        </a:p>
        <a:p>
          <a:r>
            <a:rPr lang="en-US" sz="1200" dirty="0" smtClean="0">
              <a:solidFill>
                <a:prstClr val="black"/>
              </a:solidFill>
            </a:rPr>
            <a:t>Poland: 1 school, 50 teachers, 150 students</a:t>
          </a:r>
        </a:p>
        <a:p>
          <a:r>
            <a:rPr lang="en-US" sz="1200" dirty="0" smtClean="0">
              <a:solidFill>
                <a:prstClr val="black"/>
              </a:solidFill>
            </a:rPr>
            <a:t>Italy: 1 school, 10 teachers, 100 students</a:t>
          </a:r>
        </a:p>
        <a:p>
          <a:r>
            <a:rPr lang="en-US" sz="1200" dirty="0" smtClean="0">
              <a:solidFill>
                <a:prstClr val="black"/>
              </a:solidFill>
            </a:rPr>
            <a:t>Bulgaria: 1 school, 90 students,______</a:t>
          </a:r>
        </a:p>
        <a:p>
          <a:r>
            <a:rPr lang="en-US" sz="1200" dirty="0" smtClean="0">
              <a:solidFill>
                <a:prstClr val="black"/>
              </a:solidFill>
            </a:rPr>
            <a:t> 10 teachers</a:t>
          </a:r>
          <a:endParaRPr lang="en-GB" sz="1200" dirty="0"/>
        </a:p>
      </dgm:t>
    </dgm:pt>
    <dgm:pt modelId="{E4242798-C1CF-4D21-A409-BC0E3F657FFE}" type="parTrans" cxnId="{E380A540-6407-4DDC-90D3-6315043C72FB}">
      <dgm:prSet/>
      <dgm:spPr/>
      <dgm:t>
        <a:bodyPr/>
        <a:lstStyle/>
        <a:p>
          <a:endParaRPr lang="en-GB" sz="900"/>
        </a:p>
      </dgm:t>
    </dgm:pt>
    <dgm:pt modelId="{465B3AEE-85AD-429D-98B3-D0EAA807D32C}" type="sibTrans" cxnId="{E380A540-6407-4DDC-90D3-6315043C72FB}">
      <dgm:prSet/>
      <dgm:spPr/>
      <dgm:t>
        <a:bodyPr/>
        <a:lstStyle/>
        <a:p>
          <a:endParaRPr lang="en-GB" sz="900"/>
        </a:p>
      </dgm:t>
    </dgm:pt>
    <dgm:pt modelId="{E8BDBE39-34BA-4EC7-A8E1-F0374AE0A8B1}">
      <dgm:prSet phldrT="[Text]" custT="1"/>
      <dgm:spPr/>
      <dgm:t>
        <a:bodyPr/>
        <a:lstStyle/>
        <a:p>
          <a:r>
            <a:rPr lang="en-US" sz="1600" dirty="0" smtClean="0"/>
            <a:t>SIVECO</a:t>
          </a:r>
        </a:p>
        <a:p>
          <a:endParaRPr lang="en-US" sz="1600" dirty="0" smtClean="0"/>
        </a:p>
        <a:p>
          <a:r>
            <a:rPr lang="en-US" sz="1200" dirty="0" smtClean="0">
              <a:solidFill>
                <a:prstClr val="black"/>
              </a:solidFill>
            </a:rPr>
            <a:t>Romania:14 schools, 73 teachers and 488 students</a:t>
          </a:r>
        </a:p>
        <a:p>
          <a:r>
            <a:rPr lang="en-GB" sz="1200" dirty="0" smtClean="0">
              <a:solidFill>
                <a:prstClr val="black"/>
              </a:solidFill>
            </a:rPr>
            <a:t>At least 15 students with special needs </a:t>
          </a:r>
          <a:endParaRPr lang="en-US" sz="1200" dirty="0" smtClean="0"/>
        </a:p>
      </dgm:t>
    </dgm:pt>
    <dgm:pt modelId="{38D744F8-0E51-4D43-830B-66EC22A0EB37}" type="parTrans" cxnId="{212A5C96-15C8-49BF-A235-466AEB17D0E0}">
      <dgm:prSet/>
      <dgm:spPr/>
      <dgm:t>
        <a:bodyPr/>
        <a:lstStyle/>
        <a:p>
          <a:endParaRPr lang="en-GB" sz="900"/>
        </a:p>
      </dgm:t>
    </dgm:pt>
    <dgm:pt modelId="{B67F00E0-90D2-41EE-B089-4E9EDA0F9ABA}" type="sibTrans" cxnId="{212A5C96-15C8-49BF-A235-466AEB17D0E0}">
      <dgm:prSet/>
      <dgm:spPr/>
      <dgm:t>
        <a:bodyPr/>
        <a:lstStyle/>
        <a:p>
          <a:endParaRPr lang="en-GB" sz="900"/>
        </a:p>
      </dgm:t>
    </dgm:pt>
    <dgm:pt modelId="{91DB8180-923D-479E-A397-75E6002537C1}">
      <dgm:prSet phldrT="[Text]" custT="1"/>
      <dgm:spPr/>
      <dgm:t>
        <a:bodyPr/>
        <a:lstStyle/>
        <a:p>
          <a:r>
            <a:rPr lang="en-US" sz="1800" dirty="0" smtClean="0"/>
            <a:t>SEBIT</a:t>
          </a:r>
        </a:p>
        <a:p>
          <a:r>
            <a:rPr lang="en-US" sz="1200" dirty="0" smtClean="0">
              <a:solidFill>
                <a:prstClr val="black"/>
              </a:solidFill>
            </a:rPr>
            <a:t>Schools that are part of the </a:t>
          </a:r>
          <a:r>
            <a:rPr lang="en-GB" sz="1200" dirty="0" smtClean="0">
              <a:solidFill>
                <a:prstClr val="black"/>
              </a:solidFill>
            </a:rPr>
            <a:t>Turkish National Educational IT Network</a:t>
          </a:r>
        </a:p>
        <a:p>
          <a:r>
            <a:rPr lang="en-US" sz="1200" dirty="0" smtClean="0">
              <a:solidFill>
                <a:prstClr val="black"/>
              </a:solidFill>
            </a:rPr>
            <a:t>500 teachers and 2000 students</a:t>
          </a:r>
          <a:r>
            <a:rPr lang="en-US" sz="1800" dirty="0" smtClean="0">
              <a:solidFill>
                <a:prstClr val="black"/>
              </a:solidFill>
            </a:rPr>
            <a:t> </a:t>
          </a:r>
          <a:endParaRPr lang="en-US" sz="1800" dirty="0" smtClean="0"/>
        </a:p>
      </dgm:t>
    </dgm:pt>
    <dgm:pt modelId="{B619924C-8D85-4E2C-BC84-AF275E525ECD}" type="parTrans" cxnId="{79205826-5B0A-45B4-AF67-A3EA23AEB3D8}">
      <dgm:prSet/>
      <dgm:spPr/>
      <dgm:t>
        <a:bodyPr/>
        <a:lstStyle/>
        <a:p>
          <a:endParaRPr lang="en-GB" sz="900"/>
        </a:p>
      </dgm:t>
    </dgm:pt>
    <dgm:pt modelId="{55B23C90-C782-486D-9DCA-031AFCD22F8E}" type="sibTrans" cxnId="{79205826-5B0A-45B4-AF67-A3EA23AEB3D8}">
      <dgm:prSet/>
      <dgm:spPr/>
      <dgm:t>
        <a:bodyPr/>
        <a:lstStyle/>
        <a:p>
          <a:endParaRPr lang="en-GB" sz="900"/>
        </a:p>
      </dgm:t>
    </dgm:pt>
    <dgm:pt modelId="{0F9FD274-6B06-427A-AF61-954F39349A35}">
      <dgm:prSet phldrT="[Text]" custT="1"/>
      <dgm:spPr/>
      <dgm:t>
        <a:bodyPr/>
        <a:lstStyle/>
        <a:p>
          <a:r>
            <a:rPr lang="en-US" sz="1800" dirty="0" smtClean="0"/>
            <a:t>ORT</a:t>
          </a:r>
        </a:p>
        <a:p>
          <a:r>
            <a:rPr lang="en-US" sz="1400" dirty="0" smtClean="0">
              <a:solidFill>
                <a:prstClr val="black"/>
              </a:solidFill>
            </a:rPr>
            <a:t>South Africa: 1 school, 15 teachers and 400 students</a:t>
          </a:r>
        </a:p>
        <a:p>
          <a:r>
            <a:rPr lang="en-US" sz="1400" dirty="0" smtClean="0">
              <a:solidFill>
                <a:prstClr val="black"/>
              </a:solidFill>
            </a:rPr>
            <a:t>Israel: 4 schools, 100 teachers and 1000 students</a:t>
          </a:r>
          <a:endParaRPr lang="en-GB" sz="1400" dirty="0"/>
        </a:p>
      </dgm:t>
    </dgm:pt>
    <dgm:pt modelId="{1FF15F58-C1AF-481C-BF8B-42470D933DD4}" type="parTrans" cxnId="{A045BD71-1762-46B0-9C2F-A84D19D25508}">
      <dgm:prSet/>
      <dgm:spPr/>
      <dgm:t>
        <a:bodyPr/>
        <a:lstStyle/>
        <a:p>
          <a:endParaRPr lang="en-GB" sz="900"/>
        </a:p>
      </dgm:t>
    </dgm:pt>
    <dgm:pt modelId="{2B0A8D1D-A4E2-4381-8B2C-093B4742E621}" type="sibTrans" cxnId="{A045BD71-1762-46B0-9C2F-A84D19D25508}">
      <dgm:prSet/>
      <dgm:spPr/>
      <dgm:t>
        <a:bodyPr/>
        <a:lstStyle/>
        <a:p>
          <a:endParaRPr lang="en-GB" sz="900"/>
        </a:p>
      </dgm:t>
    </dgm:pt>
    <dgm:pt modelId="{9EC8A3E3-EBB1-496B-81C5-E00BAE7DCB2B}" type="pres">
      <dgm:prSet presAssocID="{70468EF0-4900-490A-AABA-59878D71834F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CFC1697-C1D9-478C-A0FC-3000A83BD61C}" type="pres">
      <dgm:prSet presAssocID="{70468EF0-4900-490A-AABA-59878D71834F}" presName="matrix" presStyleCnt="0"/>
      <dgm:spPr/>
    </dgm:pt>
    <dgm:pt modelId="{713CEB0D-B329-4579-8F2F-80E3CDB42E1E}" type="pres">
      <dgm:prSet presAssocID="{70468EF0-4900-490A-AABA-59878D71834F}" presName="tile1" presStyleLbl="node1" presStyleIdx="0" presStyleCnt="4"/>
      <dgm:spPr/>
      <dgm:t>
        <a:bodyPr/>
        <a:lstStyle/>
        <a:p>
          <a:endParaRPr lang="en-GB"/>
        </a:p>
      </dgm:t>
    </dgm:pt>
    <dgm:pt modelId="{3F0C2C71-3C8C-4111-9563-5F1CD460F2CD}" type="pres">
      <dgm:prSet presAssocID="{70468EF0-4900-490A-AABA-59878D71834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062C82B-A833-4A74-BFD2-6376F0C57258}" type="pres">
      <dgm:prSet presAssocID="{70468EF0-4900-490A-AABA-59878D71834F}" presName="tile2" presStyleLbl="node1" presStyleIdx="1" presStyleCnt="4"/>
      <dgm:spPr/>
      <dgm:t>
        <a:bodyPr/>
        <a:lstStyle/>
        <a:p>
          <a:endParaRPr lang="en-GB"/>
        </a:p>
      </dgm:t>
    </dgm:pt>
    <dgm:pt modelId="{809514C2-739A-4E60-81A7-E9E028064E78}" type="pres">
      <dgm:prSet presAssocID="{70468EF0-4900-490A-AABA-59878D71834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0724E48-2BC3-469E-A2DD-A38E2DB87FDD}" type="pres">
      <dgm:prSet presAssocID="{70468EF0-4900-490A-AABA-59878D71834F}" presName="tile3" presStyleLbl="node1" presStyleIdx="2" presStyleCnt="4"/>
      <dgm:spPr/>
      <dgm:t>
        <a:bodyPr/>
        <a:lstStyle/>
        <a:p>
          <a:endParaRPr lang="en-GB"/>
        </a:p>
      </dgm:t>
    </dgm:pt>
    <dgm:pt modelId="{B1060EC0-5636-4D47-8BBE-2781C2ACB3E7}" type="pres">
      <dgm:prSet presAssocID="{70468EF0-4900-490A-AABA-59878D71834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60633D7-867D-450F-B45A-D58B8AD27883}" type="pres">
      <dgm:prSet presAssocID="{70468EF0-4900-490A-AABA-59878D71834F}" presName="tile4" presStyleLbl="node1" presStyleIdx="3" presStyleCnt="4"/>
      <dgm:spPr/>
      <dgm:t>
        <a:bodyPr/>
        <a:lstStyle/>
        <a:p>
          <a:endParaRPr lang="en-GB"/>
        </a:p>
      </dgm:t>
    </dgm:pt>
    <dgm:pt modelId="{57482AEA-762E-446D-9229-26AE930A6784}" type="pres">
      <dgm:prSet presAssocID="{70468EF0-4900-490A-AABA-59878D71834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5E04E35-F6DA-4243-A92A-9658367102AF}" type="pres">
      <dgm:prSet presAssocID="{70468EF0-4900-490A-AABA-59878D71834F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</dgm:ptLst>
  <dgm:cxnLst>
    <dgm:cxn modelId="{DEB05BA4-78D1-F64B-BA80-26BE097C07FF}" type="presOf" srcId="{E8BDBE39-34BA-4EC7-A8E1-F0374AE0A8B1}" destId="{E062C82B-A833-4A74-BFD2-6376F0C57258}" srcOrd="0" destOrd="0" presId="urn:microsoft.com/office/officeart/2005/8/layout/matrix1"/>
    <dgm:cxn modelId="{6298FF40-E15D-0449-BC5F-E12C322ED748}" type="presOf" srcId="{91DB8180-923D-479E-A397-75E6002537C1}" destId="{B1060EC0-5636-4D47-8BBE-2781C2ACB3E7}" srcOrd="1" destOrd="0" presId="urn:microsoft.com/office/officeart/2005/8/layout/matrix1"/>
    <dgm:cxn modelId="{C2BDD9C6-66E6-8A42-9DD3-D8AD9F2E7BBB}" type="presOf" srcId="{70468EF0-4900-490A-AABA-59878D71834F}" destId="{9EC8A3E3-EBB1-496B-81C5-E00BAE7DCB2B}" srcOrd="0" destOrd="0" presId="urn:microsoft.com/office/officeart/2005/8/layout/matrix1"/>
    <dgm:cxn modelId="{79205826-5B0A-45B4-AF67-A3EA23AEB3D8}" srcId="{08A311FD-1BE5-43DC-ACDD-216C44944E70}" destId="{91DB8180-923D-479E-A397-75E6002537C1}" srcOrd="2" destOrd="0" parTransId="{B619924C-8D85-4E2C-BC84-AF275E525ECD}" sibTransId="{55B23C90-C782-486D-9DCA-031AFCD22F8E}"/>
    <dgm:cxn modelId="{212A5C96-15C8-49BF-A235-466AEB17D0E0}" srcId="{08A311FD-1BE5-43DC-ACDD-216C44944E70}" destId="{E8BDBE39-34BA-4EC7-A8E1-F0374AE0A8B1}" srcOrd="1" destOrd="0" parTransId="{38D744F8-0E51-4D43-830B-66EC22A0EB37}" sibTransId="{B67F00E0-90D2-41EE-B089-4E9EDA0F9ABA}"/>
    <dgm:cxn modelId="{E380A540-6407-4DDC-90D3-6315043C72FB}" srcId="{08A311FD-1BE5-43DC-ACDD-216C44944E70}" destId="{8F3823E3-44D1-4197-9CE9-ABECEDDEB6AC}" srcOrd="0" destOrd="0" parTransId="{E4242798-C1CF-4D21-A409-BC0E3F657FFE}" sibTransId="{465B3AEE-85AD-429D-98B3-D0EAA807D32C}"/>
    <dgm:cxn modelId="{B4149FFE-A558-4498-A097-CE6B12A6073E}" srcId="{70468EF0-4900-490A-AABA-59878D71834F}" destId="{08A311FD-1BE5-43DC-ACDD-216C44944E70}" srcOrd="0" destOrd="0" parTransId="{5961AF81-0DB9-4AEA-8725-5E90A22046A9}" sibTransId="{3B2D62C8-4024-4CCB-B3ED-1E00FC8C1A22}"/>
    <dgm:cxn modelId="{419B6CA9-8340-2045-9B94-378F14442CE5}" type="presOf" srcId="{08A311FD-1BE5-43DC-ACDD-216C44944E70}" destId="{25E04E35-F6DA-4243-A92A-9658367102AF}" srcOrd="0" destOrd="0" presId="urn:microsoft.com/office/officeart/2005/8/layout/matrix1"/>
    <dgm:cxn modelId="{A045BD71-1762-46B0-9C2F-A84D19D25508}" srcId="{08A311FD-1BE5-43DC-ACDD-216C44944E70}" destId="{0F9FD274-6B06-427A-AF61-954F39349A35}" srcOrd="3" destOrd="0" parTransId="{1FF15F58-C1AF-481C-BF8B-42470D933DD4}" sibTransId="{2B0A8D1D-A4E2-4381-8B2C-093B4742E621}"/>
    <dgm:cxn modelId="{80134CAC-7C63-334C-932F-E61549045CDF}" type="presOf" srcId="{8F3823E3-44D1-4197-9CE9-ABECEDDEB6AC}" destId="{3F0C2C71-3C8C-4111-9563-5F1CD460F2CD}" srcOrd="1" destOrd="0" presId="urn:microsoft.com/office/officeart/2005/8/layout/matrix1"/>
    <dgm:cxn modelId="{186265AD-68FC-5A4C-833C-64EF8BDA1F20}" type="presOf" srcId="{E8BDBE39-34BA-4EC7-A8E1-F0374AE0A8B1}" destId="{809514C2-739A-4E60-81A7-E9E028064E78}" srcOrd="1" destOrd="0" presId="urn:microsoft.com/office/officeart/2005/8/layout/matrix1"/>
    <dgm:cxn modelId="{5FC4F480-D0FF-0940-8519-733F695B6F7A}" type="presOf" srcId="{0F9FD274-6B06-427A-AF61-954F39349A35}" destId="{A60633D7-867D-450F-B45A-D58B8AD27883}" srcOrd="0" destOrd="0" presId="urn:microsoft.com/office/officeart/2005/8/layout/matrix1"/>
    <dgm:cxn modelId="{21CFF609-CD9D-DC4D-B75E-0DB0FB92A827}" type="presOf" srcId="{91DB8180-923D-479E-A397-75E6002537C1}" destId="{90724E48-2BC3-469E-A2DD-A38E2DB87FDD}" srcOrd="0" destOrd="0" presId="urn:microsoft.com/office/officeart/2005/8/layout/matrix1"/>
    <dgm:cxn modelId="{42CC271B-C9EB-3347-B866-09E4F70F4767}" type="presOf" srcId="{8F3823E3-44D1-4197-9CE9-ABECEDDEB6AC}" destId="{713CEB0D-B329-4579-8F2F-80E3CDB42E1E}" srcOrd="0" destOrd="0" presId="urn:microsoft.com/office/officeart/2005/8/layout/matrix1"/>
    <dgm:cxn modelId="{49D4B3E6-DBC1-874B-84FB-5332E578CC63}" type="presOf" srcId="{0F9FD274-6B06-427A-AF61-954F39349A35}" destId="{57482AEA-762E-446D-9229-26AE930A6784}" srcOrd="1" destOrd="0" presId="urn:microsoft.com/office/officeart/2005/8/layout/matrix1"/>
    <dgm:cxn modelId="{746C7DB9-24D0-1F48-A024-37C4AD75F659}" type="presParOf" srcId="{9EC8A3E3-EBB1-496B-81C5-E00BAE7DCB2B}" destId="{DCFC1697-C1D9-478C-A0FC-3000A83BD61C}" srcOrd="0" destOrd="0" presId="urn:microsoft.com/office/officeart/2005/8/layout/matrix1"/>
    <dgm:cxn modelId="{1EC23087-F908-E843-A4CA-ACF16C781E81}" type="presParOf" srcId="{DCFC1697-C1D9-478C-A0FC-3000A83BD61C}" destId="{713CEB0D-B329-4579-8F2F-80E3CDB42E1E}" srcOrd="0" destOrd="0" presId="urn:microsoft.com/office/officeart/2005/8/layout/matrix1"/>
    <dgm:cxn modelId="{E3C6BCE3-8002-B04F-8B14-47194B98594D}" type="presParOf" srcId="{DCFC1697-C1D9-478C-A0FC-3000A83BD61C}" destId="{3F0C2C71-3C8C-4111-9563-5F1CD460F2CD}" srcOrd="1" destOrd="0" presId="urn:microsoft.com/office/officeart/2005/8/layout/matrix1"/>
    <dgm:cxn modelId="{76C8515E-D1EE-7F40-B3AE-AF9B7051EEE6}" type="presParOf" srcId="{DCFC1697-C1D9-478C-A0FC-3000A83BD61C}" destId="{E062C82B-A833-4A74-BFD2-6376F0C57258}" srcOrd="2" destOrd="0" presId="urn:microsoft.com/office/officeart/2005/8/layout/matrix1"/>
    <dgm:cxn modelId="{92DF0412-8DD3-204B-BEA1-BBCA5EA7BF5A}" type="presParOf" srcId="{DCFC1697-C1D9-478C-A0FC-3000A83BD61C}" destId="{809514C2-739A-4E60-81A7-E9E028064E78}" srcOrd="3" destOrd="0" presId="urn:microsoft.com/office/officeart/2005/8/layout/matrix1"/>
    <dgm:cxn modelId="{3F3BAFA7-0B50-9E47-92B9-73EFE20F73C6}" type="presParOf" srcId="{DCFC1697-C1D9-478C-A0FC-3000A83BD61C}" destId="{90724E48-2BC3-469E-A2DD-A38E2DB87FDD}" srcOrd="4" destOrd="0" presId="urn:microsoft.com/office/officeart/2005/8/layout/matrix1"/>
    <dgm:cxn modelId="{6A67CDFF-DF8E-F948-A167-793FD1945C9A}" type="presParOf" srcId="{DCFC1697-C1D9-478C-A0FC-3000A83BD61C}" destId="{B1060EC0-5636-4D47-8BBE-2781C2ACB3E7}" srcOrd="5" destOrd="0" presId="urn:microsoft.com/office/officeart/2005/8/layout/matrix1"/>
    <dgm:cxn modelId="{2AC116D7-BAAE-1140-B9E9-17B87F656ACF}" type="presParOf" srcId="{DCFC1697-C1D9-478C-A0FC-3000A83BD61C}" destId="{A60633D7-867D-450F-B45A-D58B8AD27883}" srcOrd="6" destOrd="0" presId="urn:microsoft.com/office/officeart/2005/8/layout/matrix1"/>
    <dgm:cxn modelId="{C4D59161-C7C2-8941-9339-D401D4307342}" type="presParOf" srcId="{DCFC1697-C1D9-478C-A0FC-3000A83BD61C}" destId="{57482AEA-762E-446D-9229-26AE930A6784}" srcOrd="7" destOrd="0" presId="urn:microsoft.com/office/officeart/2005/8/layout/matrix1"/>
    <dgm:cxn modelId="{272A9981-4965-A849-8194-15B444E5050A}" type="presParOf" srcId="{9EC8A3E3-EBB1-496B-81C5-E00BAE7DCB2B}" destId="{25E04E35-F6DA-4243-A92A-9658367102A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3CEB0D-B329-4579-8F2F-80E3CDB42E1E}">
      <dsp:nvSpPr>
        <dsp:cNvPr id="0" name=""/>
        <dsp:cNvSpPr/>
      </dsp:nvSpPr>
      <dsp:spPr>
        <a:xfrm rot="16200000">
          <a:off x="375307" y="-375307"/>
          <a:ext cx="2268472" cy="3019087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ORT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prstClr val="black"/>
              </a:solidFill>
            </a:rPr>
            <a:t>France: 7 schools, 100 teachers, 1000 students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prstClr val="black"/>
              </a:solidFill>
            </a:rPr>
            <a:t>Greece: 2 schools, 100 teachers, 1000 students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prstClr val="black"/>
              </a:solidFill>
            </a:rPr>
            <a:t>Poland: 1 school, 50 teachers, 150 students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prstClr val="black"/>
              </a:solidFill>
            </a:rPr>
            <a:t>Italy: 1 school, 10 teachers, 100 students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prstClr val="black"/>
              </a:solidFill>
            </a:rPr>
            <a:t>Bulgaria: 1 school, 90 students,______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prstClr val="black"/>
              </a:solidFill>
            </a:rPr>
            <a:t> 10 teachers</a:t>
          </a:r>
          <a:endParaRPr lang="en-GB" sz="1200" kern="1200" dirty="0"/>
        </a:p>
      </dsp:txBody>
      <dsp:txXfrm rot="5400000">
        <a:off x="0" y="0"/>
        <a:ext cx="3019087" cy="1701354"/>
      </dsp:txXfrm>
    </dsp:sp>
    <dsp:sp modelId="{E062C82B-A833-4A74-BFD2-6376F0C57258}">
      <dsp:nvSpPr>
        <dsp:cNvPr id="0" name=""/>
        <dsp:cNvSpPr/>
      </dsp:nvSpPr>
      <dsp:spPr>
        <a:xfrm>
          <a:off x="3019087" y="0"/>
          <a:ext cx="3019087" cy="226847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SIVECO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prstClr val="black"/>
              </a:solidFill>
            </a:rPr>
            <a:t>Romania:14 schools, 73 teachers and 488 students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>
              <a:solidFill>
                <a:prstClr val="black"/>
              </a:solidFill>
            </a:rPr>
            <a:t>At least 15 students with special needs </a:t>
          </a:r>
          <a:endParaRPr lang="en-US" sz="1200" kern="1200" dirty="0" smtClean="0"/>
        </a:p>
      </dsp:txBody>
      <dsp:txXfrm>
        <a:off x="3019087" y="0"/>
        <a:ext cx="3019087" cy="1701354"/>
      </dsp:txXfrm>
    </dsp:sp>
    <dsp:sp modelId="{90724E48-2BC3-469E-A2DD-A38E2DB87FDD}">
      <dsp:nvSpPr>
        <dsp:cNvPr id="0" name=""/>
        <dsp:cNvSpPr/>
      </dsp:nvSpPr>
      <dsp:spPr>
        <a:xfrm rot="10800000">
          <a:off x="0" y="2268472"/>
          <a:ext cx="3019087" cy="226847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SEBIT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prstClr val="black"/>
              </a:solidFill>
            </a:rPr>
            <a:t>Schools that are part of the </a:t>
          </a:r>
          <a:r>
            <a:rPr lang="en-GB" sz="1200" kern="1200" dirty="0" smtClean="0">
              <a:solidFill>
                <a:prstClr val="black"/>
              </a:solidFill>
            </a:rPr>
            <a:t>Turkish National Educational IT Network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prstClr val="black"/>
              </a:solidFill>
            </a:rPr>
            <a:t>500 teachers and 2000 students</a:t>
          </a:r>
          <a:r>
            <a:rPr lang="en-US" sz="1800" kern="1200" dirty="0" smtClean="0">
              <a:solidFill>
                <a:prstClr val="black"/>
              </a:solidFill>
            </a:rPr>
            <a:t> </a:t>
          </a:r>
          <a:endParaRPr lang="en-US" sz="1800" kern="1200" dirty="0" smtClean="0"/>
        </a:p>
      </dsp:txBody>
      <dsp:txXfrm rot="10800000">
        <a:off x="0" y="2835590"/>
        <a:ext cx="3019087" cy="1701354"/>
      </dsp:txXfrm>
    </dsp:sp>
    <dsp:sp modelId="{A60633D7-867D-450F-B45A-D58B8AD27883}">
      <dsp:nvSpPr>
        <dsp:cNvPr id="0" name=""/>
        <dsp:cNvSpPr/>
      </dsp:nvSpPr>
      <dsp:spPr>
        <a:xfrm rot="5400000">
          <a:off x="3394395" y="1893164"/>
          <a:ext cx="2268472" cy="3019087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ORT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prstClr val="black"/>
              </a:solidFill>
            </a:rPr>
            <a:t>South Africa: 1 school, 15 teachers and 400 students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prstClr val="black"/>
              </a:solidFill>
            </a:rPr>
            <a:t>Israel: 4 schools, 100 teachers and 1000 students</a:t>
          </a:r>
          <a:endParaRPr lang="en-GB" sz="1400" kern="1200" dirty="0"/>
        </a:p>
      </dsp:txBody>
      <dsp:txXfrm rot="-5400000">
        <a:off x="3019088" y="2835589"/>
        <a:ext cx="3019087" cy="1701354"/>
      </dsp:txXfrm>
    </dsp:sp>
    <dsp:sp modelId="{25E04E35-F6DA-4243-A92A-9658367102AF}">
      <dsp:nvSpPr>
        <dsp:cNvPr id="0" name=""/>
        <dsp:cNvSpPr/>
      </dsp:nvSpPr>
      <dsp:spPr>
        <a:xfrm>
          <a:off x="2113361" y="1701354"/>
          <a:ext cx="1811452" cy="1134236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Large Scale Pilots - </a:t>
          </a:r>
          <a:r>
            <a:rPr lang="en-US" sz="1800" b="1" kern="1200" dirty="0" smtClean="0">
              <a:solidFill>
                <a:srgbClr val="FF0000"/>
              </a:solidFill>
            </a:rPr>
            <a:t>&gt;6000 </a:t>
          </a:r>
          <a:r>
            <a:rPr lang="en-US" sz="1800" b="1" kern="1200" dirty="0" smtClean="0">
              <a:solidFill>
                <a:schemeClr val="accent5">
                  <a:lumMod val="75000"/>
                </a:schemeClr>
              </a:solidFill>
            </a:rPr>
            <a:t>stakeholders</a:t>
          </a:r>
          <a:endParaRPr lang="en-GB" sz="18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2168730" y="1756723"/>
        <a:ext cx="1700714" cy="10234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59513259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366702">
      <a:defRPr sz="1400">
        <a:latin typeface="Lucida Grande"/>
        <a:ea typeface="Lucida Grande"/>
        <a:cs typeface="Lucida Grande"/>
        <a:sym typeface="Lucida Grande"/>
      </a:defRPr>
    </a:lvl1pPr>
    <a:lvl2pPr indent="143492" defTabSz="366702">
      <a:defRPr sz="1400">
        <a:latin typeface="Lucida Grande"/>
        <a:ea typeface="Lucida Grande"/>
        <a:cs typeface="Lucida Grande"/>
        <a:sym typeface="Lucida Grande"/>
      </a:defRPr>
    </a:lvl2pPr>
    <a:lvl3pPr indent="286984" defTabSz="366702">
      <a:defRPr sz="1400">
        <a:latin typeface="Lucida Grande"/>
        <a:ea typeface="Lucida Grande"/>
        <a:cs typeface="Lucida Grande"/>
        <a:sym typeface="Lucida Grande"/>
      </a:defRPr>
    </a:lvl3pPr>
    <a:lvl4pPr indent="430477" defTabSz="366702">
      <a:defRPr sz="1400">
        <a:latin typeface="Lucida Grande"/>
        <a:ea typeface="Lucida Grande"/>
        <a:cs typeface="Lucida Grande"/>
        <a:sym typeface="Lucida Grande"/>
      </a:defRPr>
    </a:lvl4pPr>
    <a:lvl5pPr indent="573969" defTabSz="366702">
      <a:defRPr sz="1400">
        <a:latin typeface="Lucida Grande"/>
        <a:ea typeface="Lucida Grande"/>
        <a:cs typeface="Lucida Grande"/>
        <a:sym typeface="Lucida Grande"/>
      </a:defRPr>
    </a:lvl5pPr>
    <a:lvl6pPr indent="717461" defTabSz="366702">
      <a:defRPr sz="1400">
        <a:latin typeface="Lucida Grande"/>
        <a:ea typeface="Lucida Grande"/>
        <a:cs typeface="Lucida Grande"/>
        <a:sym typeface="Lucida Grande"/>
      </a:defRPr>
    </a:lvl6pPr>
    <a:lvl7pPr indent="860953" defTabSz="366702">
      <a:defRPr sz="1400">
        <a:latin typeface="Lucida Grande"/>
        <a:ea typeface="Lucida Grande"/>
        <a:cs typeface="Lucida Grande"/>
        <a:sym typeface="Lucida Grande"/>
      </a:defRPr>
    </a:lvl7pPr>
    <a:lvl8pPr indent="1004446" defTabSz="366702">
      <a:defRPr sz="1400">
        <a:latin typeface="Lucida Grande"/>
        <a:ea typeface="Lucida Grande"/>
        <a:cs typeface="Lucida Grande"/>
        <a:sym typeface="Lucida Grande"/>
      </a:defRPr>
    </a:lvl8pPr>
    <a:lvl9pPr indent="1147938" defTabSz="366702">
      <a:defRPr sz="14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25000"/>
              </a:lnSpc>
              <a:defRPr sz="16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 lvl="0">
              <a:defRPr sz="1800"/>
            </a:pPr>
            <a:r>
              <a:rPr sz="1600" dirty="0"/>
              <a:t>Both</a:t>
            </a:r>
          </a:p>
        </p:txBody>
      </p:sp>
    </p:spTree>
    <p:extLst>
      <p:ext uri="{BB962C8B-B14F-4D97-AF65-F5344CB8AC3E}">
        <p14:creationId xmlns:p14="http://schemas.microsoft.com/office/powerpoint/2010/main" val="1055352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Teachers can assign those lessons to the students and they can access these through</a:t>
            </a:r>
            <a:r>
              <a:rPr lang="en-US" baseline="0" dirty="0" smtClean="0"/>
              <a:t> their personal dashboard.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459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the possibility to track the activities using our analytics.</a:t>
            </a:r>
            <a:r>
              <a:rPr lang="en-US" baseline="0" dirty="0" smtClean="0"/>
              <a:t> This will help teachers to identify weak areas that need to be </a:t>
            </a:r>
            <a:r>
              <a:rPr lang="en-US" baseline="0" dirty="0" err="1" smtClean="0"/>
              <a:t>emphasised</a:t>
            </a:r>
            <a:r>
              <a:rPr lang="en-US" baseline="0" dirty="0" smtClean="0"/>
              <a:t> in the classroom.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2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394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25000"/>
              </a:lnSpc>
              <a:defRPr sz="16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 lvl="0">
              <a:defRPr sz="1800"/>
            </a:pPr>
            <a:r>
              <a:rPr sz="1600" dirty="0"/>
              <a:t>Both</a:t>
            </a:r>
          </a:p>
        </p:txBody>
      </p:sp>
    </p:spTree>
    <p:extLst>
      <p:ext uri="{BB962C8B-B14F-4D97-AF65-F5344CB8AC3E}">
        <p14:creationId xmlns:p14="http://schemas.microsoft.com/office/powerpoint/2010/main" val="46757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sz="1400" b="1" dirty="0" smtClean="0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Breaking Educational Barriers with </a:t>
            </a:r>
            <a:r>
              <a:rPr lang="en-US" sz="1400" b="1" dirty="0" err="1" smtClean="0">
                <a:solidFill>
                  <a:schemeClr val="accent6">
                    <a:lumMod val="75000"/>
                  </a:schemeClr>
                </a:solidFill>
              </a:rPr>
              <a:t>Contextualised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, Pervasive and </a:t>
            </a:r>
            <a:r>
              <a:rPr lang="en-US" sz="1400" b="1" dirty="0" err="1" smtClean="0">
                <a:solidFill>
                  <a:schemeClr val="accent6">
                    <a:lumMod val="75000"/>
                  </a:schemeClr>
                </a:solidFill>
              </a:rPr>
              <a:t>Gameful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 Learning</a:t>
            </a:r>
            <a:r>
              <a:rPr lang="ro-RO" sz="1400" b="1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905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R="457200" lvl="0" defTabSz="457200">
              <a:lnSpc>
                <a:spcPct val="110000"/>
              </a:lnSpc>
              <a:defRPr sz="1800"/>
            </a:pPr>
            <a:r>
              <a:rPr lang="en-CA" sz="2800" dirty="0" smtClean="0"/>
              <a:t>Our learning space is getting more hybrid, where the boundaries between digital and physical contexts and spaces are blurring. Experience is more mobile!</a:t>
            </a:r>
            <a:br>
              <a:rPr lang="en-CA" sz="2800" dirty="0" smtClean="0"/>
            </a:br>
            <a:endParaRPr sz="3000" dirty="0"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22171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R="457200" lvl="0" defTabSz="457200">
              <a:lnSpc>
                <a:spcPct val="110000"/>
              </a:lnSpc>
              <a:defRPr sz="1800"/>
            </a:pPr>
            <a:r>
              <a:rPr sz="3000">
                <a:latin typeface="Helvetica"/>
                <a:ea typeface="Helvetica"/>
                <a:cs typeface="Helvetica"/>
                <a:sym typeface="Helvetica"/>
              </a:rPr>
              <a:t>SH</a:t>
            </a:r>
          </a:p>
          <a:p>
            <a:pPr marR="457200" lvl="0" defTabSz="457200">
              <a:lnSpc>
                <a:spcPct val="110000"/>
              </a:lnSpc>
              <a:defRPr sz="1800"/>
            </a:pPr>
            <a:r>
              <a:rPr sz="3000">
                <a:latin typeface="Helvetica"/>
                <a:ea typeface="Helvetica"/>
                <a:cs typeface="Helvetica"/>
                <a:sym typeface="Helvetica"/>
              </a:rPr>
              <a:t>Our learning space don’t seek to</a:t>
            </a:r>
          </a:p>
          <a:p>
            <a:pPr marR="457200" lvl="0" defTabSz="457200">
              <a:lnSpc>
                <a:spcPct val="110000"/>
              </a:lnSpc>
              <a:defRPr sz="1800"/>
            </a:pPr>
            <a:r>
              <a:rPr sz="3000">
                <a:latin typeface="Helvetica"/>
                <a:ea typeface="Helvetica"/>
                <a:cs typeface="Helvetica"/>
                <a:sym typeface="Helvetica"/>
              </a:rPr>
              <a:t>distinguish between physical and digital, instead we can engage students in active learning and PRODUCTION wherever they are.</a:t>
            </a:r>
          </a:p>
        </p:txBody>
      </p:sp>
    </p:spTree>
    <p:extLst>
      <p:ext uri="{BB962C8B-B14F-4D97-AF65-F5344CB8AC3E}">
        <p14:creationId xmlns:p14="http://schemas.microsoft.com/office/powerpoint/2010/main" val="1402808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will play this video to set the scene</a:t>
            </a:r>
            <a:r>
              <a:rPr lang="en-US" baseline="0" dirty="0" smtClean="0"/>
              <a:t> for one of the project </a:t>
            </a:r>
            <a:r>
              <a:rPr lang="mr-IN" baseline="0" dirty="0" smtClean="0"/>
              <a:t>–</a:t>
            </a:r>
            <a:r>
              <a:rPr lang="en-US" baseline="0" dirty="0" smtClean="0"/>
              <a:t>Beaconing- an EU funded project with 15 partners and Coventry is leading this- valued at over 5 million euros.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830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idea is for a narrative to represent a lesson plan. The different game objects such as mini games will be embedded in the narrative to support the learning.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040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Through</a:t>
            </a:r>
            <a:r>
              <a:rPr lang="en-US" baseline="0" dirty="0" smtClean="0"/>
              <a:t> our research, there is value in learning in smaller chunks linking to atomic learning concept, in order to make learning more management and measurable. We use </a:t>
            </a:r>
            <a:r>
              <a:rPr lang="en-US" baseline="0" dirty="0" err="1" smtClean="0"/>
              <a:t>minigames</a:t>
            </a:r>
            <a:r>
              <a:rPr lang="en-US" baseline="0" dirty="0" smtClean="0"/>
              <a:t> to represent the different learning or topics based on the subject and we have over 400 instances of the different types of mini-games that are </a:t>
            </a:r>
            <a:r>
              <a:rPr lang="en-US" baseline="0" dirty="0" err="1" smtClean="0"/>
              <a:t>authorable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36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importantly, the game activities included location-based functionality </a:t>
            </a:r>
            <a:r>
              <a:rPr lang="mr-IN" dirty="0" smtClean="0"/>
              <a:t>–</a:t>
            </a:r>
            <a:r>
              <a:rPr lang="en-US" baseline="0" dirty="0" smtClean="0"/>
              <a:t> where you can learn while being outdoor. Triggered by GPS, QR codes or Beacons. Teacher can author this as well!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818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 thing we would like to achieve is to reduce the barrier for teachers- to allow non-programmer to create their own gamified lesson plans.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407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75366"/>
            <a:ext cx="8636000" cy="122502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F76C-D716-C34F-A02A-31A03EDE7285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73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F76C-D716-C34F-A02A-31A03EDE7285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30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228874"/>
            <a:ext cx="2286000" cy="4876271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228874"/>
            <a:ext cx="6688667" cy="4876271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F76C-D716-C34F-A02A-31A03EDE7285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0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740847" y="2131227"/>
            <a:ext cx="8678334" cy="1452563"/>
          </a:xfrm>
          <a:prstGeom prst="rect">
            <a:avLst/>
          </a:prstGeom>
          <a:ln>
            <a:miter lim="400000"/>
          </a:ln>
        </p:spPr>
        <p:txBody>
          <a:bodyPr lIns="17006" tIns="17006" rIns="17006" bIns="17006">
            <a:normAutofit/>
          </a:bodyPr>
          <a:lstStyle>
            <a:lvl1pPr defTabSz="575734">
              <a:defRPr sz="5444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5444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388609" indent="-149465">
              <a:spcBef>
                <a:spcPts val="471"/>
              </a:spcBef>
              <a:buChar char="–"/>
              <a:defRPr sz="2000"/>
            </a:lvl2pPr>
            <a:lvl3pPr marL="597860" indent="-119572">
              <a:spcBef>
                <a:spcPts val="418"/>
              </a:spcBef>
              <a:defRPr sz="1750"/>
            </a:lvl3pPr>
            <a:lvl4pPr marL="837005" indent="-119572">
              <a:spcBef>
                <a:spcPts val="314"/>
              </a:spcBef>
              <a:buChar char="–"/>
              <a:defRPr sz="1500"/>
            </a:lvl4pPr>
            <a:lvl5pPr marL="1076149" indent="-119572">
              <a:spcBef>
                <a:spcPts val="314"/>
              </a:spcBef>
              <a:buChar char="»"/>
              <a:defRPr sz="15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33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175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xfrm>
            <a:off x="7281333" y="5296966"/>
            <a:ext cx="2370667" cy="30427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178107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eaconing M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3"/>
          <p:cNvSpPr>
            <a:spLocks noGrp="1"/>
          </p:cNvSpPr>
          <p:nvPr>
            <p:ph type="title" hasCustomPrompt="1"/>
          </p:nvPr>
        </p:nvSpPr>
        <p:spPr>
          <a:xfrm>
            <a:off x="314982" y="247769"/>
            <a:ext cx="7622518" cy="456150"/>
          </a:xfrm>
          <a:prstGeom prst="rect">
            <a:avLst/>
          </a:prstGeom>
        </p:spPr>
        <p:txBody>
          <a:bodyPr/>
          <a:lstStyle>
            <a:lvl1pPr algn="l">
              <a:defRPr sz="3000">
                <a:solidFill>
                  <a:srgbClr val="FF6C35"/>
                </a:solidFill>
                <a:latin typeface="Source Sans Pro"/>
              </a:defRPr>
            </a:lvl1pPr>
          </a:lstStyle>
          <a:p>
            <a:r>
              <a:rPr lang="ro-RO" dirty="0"/>
              <a:t>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606" y="247770"/>
            <a:ext cx="2346583" cy="427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170" y="5193947"/>
            <a:ext cx="1526151" cy="28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2540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in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3"/>
          <p:cNvSpPr>
            <a:spLocks noGrp="1"/>
          </p:cNvSpPr>
          <p:nvPr>
            <p:ph type="title" hasCustomPrompt="1"/>
          </p:nvPr>
        </p:nvSpPr>
        <p:spPr>
          <a:xfrm>
            <a:off x="314982" y="247769"/>
            <a:ext cx="7622518" cy="456150"/>
          </a:xfrm>
          <a:prstGeom prst="rect">
            <a:avLst/>
          </a:prstGeom>
        </p:spPr>
        <p:txBody>
          <a:bodyPr/>
          <a:lstStyle>
            <a:lvl1pPr algn="l">
              <a:defRPr sz="3000">
                <a:solidFill>
                  <a:srgbClr val="FF6C35"/>
                </a:solidFill>
                <a:latin typeface="Source Sans Pro"/>
              </a:defRPr>
            </a:lvl1pPr>
          </a:lstStyle>
          <a:p>
            <a:r>
              <a:rPr lang="ro-RO" dirty="0"/>
              <a:t>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606" y="247770"/>
            <a:ext cx="2346583" cy="427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170" y="5193947"/>
            <a:ext cx="1526151" cy="28000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03130" y="884370"/>
            <a:ext cx="8245489" cy="2685407"/>
          </a:xfrm>
          <a:prstGeom prst="rect">
            <a:avLst/>
          </a:prstGeom>
        </p:spPr>
        <p:txBody>
          <a:bodyPr vert="horz"/>
          <a:lstStyle>
            <a:lvl1pPr marL="285773" indent="-285773" algn="l">
              <a:lnSpc>
                <a:spcPct val="200000"/>
              </a:lnSpc>
              <a:buFontTx/>
              <a:buBlip>
                <a:blip r:embed="rId4"/>
              </a:buBlip>
              <a:defRPr sz="1667"/>
            </a:lvl1pPr>
            <a:lvl2pPr marL="585437" indent="-285773" algn="l">
              <a:buFont typeface="Wingdings" charset="2"/>
              <a:buChar char="§"/>
              <a:defRPr sz="1500"/>
            </a:lvl2pPr>
            <a:lvl3pPr marL="933393" indent="-299665" algn="l">
              <a:buFont typeface="Courier New"/>
              <a:buChar char="o"/>
              <a:defRPr sz="1333"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 Second level</a:t>
            </a:r>
          </a:p>
          <a:p>
            <a:pPr lvl="2"/>
            <a:r>
              <a:rPr lang="en-GB" dirty="0"/>
              <a:t>Third Level</a:t>
            </a:r>
          </a:p>
          <a:p>
            <a:pPr lvl="0"/>
            <a:r>
              <a:rPr lang="en-GB" dirty="0"/>
              <a:t>Text</a:t>
            </a:r>
          </a:p>
          <a:p>
            <a:pPr lvl="0"/>
            <a:r>
              <a:rPr lang="en-GB" dirty="0"/>
              <a:t>Text</a:t>
            </a:r>
          </a:p>
          <a:p>
            <a:pPr lvl="0"/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2084822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F76C-D716-C34F-A02A-31A03EDE7285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04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3672423"/>
            <a:ext cx="8636000" cy="1135063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7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F76C-D716-C34F-A02A-31A03EDE7285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27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333500"/>
            <a:ext cx="4487333" cy="3771636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8" y="1333500"/>
            <a:ext cx="4487333" cy="3771636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F76C-D716-C34F-A02A-31A03EDE7285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30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279264"/>
            <a:ext cx="4489098" cy="533136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50" y="1279264"/>
            <a:ext cx="4490861" cy="533136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50" y="1812396"/>
            <a:ext cx="4490861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F76C-D716-C34F-A02A-31A03EDE7285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18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1A1BF-7071-2B47-B49E-CCA859ECA380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27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F76C-D716-C34F-A02A-31A03EDE7285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9E4E2-0174-1F4A-BCEC-6B40749E95E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5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19" y="227545"/>
            <a:ext cx="3342570" cy="968376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27546"/>
            <a:ext cx="5679722" cy="4877594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19" y="1195920"/>
            <a:ext cx="3342570" cy="3909219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F76C-D716-C34F-A02A-31A03EDE7285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78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F76C-D716-C34F-A02A-31A03EDE7285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89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28866"/>
            <a:ext cx="9144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333500"/>
            <a:ext cx="91440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1" y="5296968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5F76C-D716-C34F-A02A-31A03EDE7285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335" y="5296968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333" y="5296968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86CB4B4D-7CA3-9044-876B-883B54F867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6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6" r:id="rId13"/>
    <p:sldLayoutId id="2147483697" r:id="rId14"/>
    <p:sldLayoutId id="2147483698" r:id="rId15"/>
  </p:sldLayoutIdLst>
  <p:txStyles>
    <p:titleStyle>
      <a:lvl1pPr algn="ctr" defTabSz="507995" rtl="0" eaLnBrk="1" latinLnBrk="0" hangingPunct="1"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96" indent="-380996" algn="l" defTabSz="507995" rtl="0" eaLnBrk="1" latinLnBrk="0" hangingPunct="1">
        <a:spcBef>
          <a:spcPct val="20000"/>
        </a:spcBef>
        <a:buFont typeface="Arial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1pPr>
      <a:lvl2pPr marL="825492" indent="-317497" algn="l" defTabSz="507995" rtl="0" eaLnBrk="1" latinLnBrk="0" hangingPunct="1">
        <a:spcBef>
          <a:spcPct val="20000"/>
        </a:spcBef>
        <a:buFont typeface="Arial"/>
        <a:buChar char="–"/>
        <a:defRPr sz="3111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50799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507995" rtl="0" eaLnBrk="1" latinLnBrk="0" hangingPunct="1">
        <a:spcBef>
          <a:spcPct val="20000"/>
        </a:spcBef>
        <a:buFont typeface="Arial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507995" rtl="0" eaLnBrk="1" latinLnBrk="0" hangingPunct="1">
        <a:spcBef>
          <a:spcPct val="20000"/>
        </a:spcBef>
        <a:buFont typeface="Arial"/>
        <a:buChar char="»"/>
        <a:defRPr sz="2222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507995" rtl="0" eaLnBrk="1" latinLnBrk="0" hangingPunct="1">
        <a:spcBef>
          <a:spcPct val="20000"/>
        </a:spcBef>
        <a:buFont typeface="Arial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507995" rtl="0" eaLnBrk="1" latinLnBrk="0" hangingPunct="1">
        <a:spcBef>
          <a:spcPct val="20000"/>
        </a:spcBef>
        <a:buFont typeface="Arial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507995" rtl="0" eaLnBrk="1" latinLnBrk="0" hangingPunct="1">
        <a:spcBef>
          <a:spcPct val="20000"/>
        </a:spcBef>
        <a:buFont typeface="Arial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507995" rtl="0" eaLnBrk="1" latinLnBrk="0" hangingPunct="1">
        <a:spcBef>
          <a:spcPct val="20000"/>
        </a:spcBef>
        <a:buFont typeface="Arial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9.jpe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10" Type="http://schemas.openxmlformats.org/officeDocument/2006/relationships/hyperlink" Target="http://sylvesterarnab.com/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://dmll.org.uk" TargetMode="External"/><Relationship Id="rId14" Type="http://schemas.openxmlformats.org/officeDocument/2006/relationships/image" Target="../media/image1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38.png"/><Relationship Id="rId9" Type="http://schemas.openxmlformats.org/officeDocument/2006/relationships/image" Target="../media/image4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12" Type="http://schemas.openxmlformats.org/officeDocument/2006/relationships/image" Target="../media/image5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53.png"/><Relationship Id="rId5" Type="http://schemas.openxmlformats.org/officeDocument/2006/relationships/image" Target="../media/image34.png"/><Relationship Id="rId10" Type="http://schemas.openxmlformats.org/officeDocument/2006/relationships/image" Target="../media/image52.png"/><Relationship Id="rId4" Type="http://schemas.openxmlformats.org/officeDocument/2006/relationships/image" Target="../media/image49.JP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www.youtube.com/watch?v=zO-D2JjTst0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tiff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hyperlink" Target="http://beaconing.eu/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chart" Target="../charts/chart12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hyperlink" Target="https://www.youtube.com/watch?v=zO-D2JjTst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12.tiff"/><Relationship Id="rId4" Type="http://schemas.openxmlformats.org/officeDocument/2006/relationships/image" Target="../media/image7.png"/><Relationship Id="rId9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39478" r="48092"/>
          <a:stretch/>
        </p:blipFill>
        <p:spPr>
          <a:xfrm rot="10800000">
            <a:off x="1" y="106827"/>
            <a:ext cx="2435543" cy="27408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368" y="106827"/>
            <a:ext cx="5741633" cy="5541753"/>
          </a:xfrm>
          <a:prstGeom prst="rect">
            <a:avLst/>
          </a:prstGeom>
        </p:spPr>
      </p:pic>
      <p:pic>
        <p:nvPicPr>
          <p:cNvPr id="3" name="Picture 2" descr="Screen Shot 2015-10-22 at 09.18.28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32" y="4929283"/>
            <a:ext cx="932832" cy="6996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saturation sat="61000"/>
                    </a14:imgEffect>
                    <a14:imgEffect>
                      <a14:brightnessContrast bright="-59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7862" y="4929283"/>
            <a:ext cx="985180" cy="676663"/>
          </a:xfrm>
          <a:prstGeom prst="rect">
            <a:avLst/>
          </a:prstGeom>
        </p:spPr>
      </p:pic>
      <p:pic>
        <p:nvPicPr>
          <p:cNvPr id="9" name="Picture 8" descr="game changer logo 300dpi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78" y="4801605"/>
            <a:ext cx="1491228" cy="932018"/>
          </a:xfrm>
          <a:prstGeom prst="rect">
            <a:avLst/>
          </a:prstGeom>
        </p:spPr>
      </p:pic>
      <p:sp>
        <p:nvSpPr>
          <p:cNvPr id="95" name="Shape 95">
            <a:hlinkClick r:id="rId9"/>
          </p:cNvPr>
          <p:cNvSpPr/>
          <p:nvPr/>
        </p:nvSpPr>
        <p:spPr>
          <a:xfrm>
            <a:off x="5497312" y="1808739"/>
            <a:ext cx="4410031" cy="376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430" tIns="35430" rIns="35430" bIns="35430" anchor="ctr">
            <a:spAutoFit/>
          </a:bodyPr>
          <a:lstStyle>
            <a:lvl1pPr defTabSz="584200">
              <a:lnSpc>
                <a:spcPct val="80000"/>
              </a:lnSpc>
              <a:defRPr sz="6000" b="1" spc="-119">
                <a:solidFill>
                  <a:srgbClr val="164F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 algn="ctr">
              <a:defRPr sz="1800" b="0" spc="0">
                <a:solidFill>
                  <a:srgbClr val="000000"/>
                </a:solidFill>
              </a:defRPr>
            </a:pPr>
            <a:endParaRPr lang="en-GB" sz="3111" spc="-83" dirty="0">
              <a:latin typeface="+mj-lt"/>
            </a:endParaRPr>
          </a:p>
          <a:p>
            <a:pPr lvl="0" algn="ctr">
              <a:lnSpc>
                <a:spcPct val="100000"/>
              </a:lnSpc>
              <a:defRPr sz="1800" b="0" spc="0">
                <a:solidFill>
                  <a:srgbClr val="000000"/>
                </a:solidFill>
              </a:defRPr>
            </a:pPr>
            <a:r>
              <a:rPr lang="en-GB" sz="2800" spc="-83" dirty="0">
                <a:latin typeface="+mj-lt"/>
              </a:rPr>
              <a:t>	</a:t>
            </a:r>
            <a:r>
              <a:rPr lang="en-GB" sz="3200" spc="-83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Sylvester Arnab</a:t>
            </a:r>
            <a:r>
              <a:rPr lang="en-GB" sz="3200" spc="-83" dirty="0">
                <a:latin typeface="+mj-lt"/>
              </a:rPr>
              <a:t>, </a:t>
            </a:r>
            <a:r>
              <a:rPr lang="en-GB" sz="2000" spc="-83" dirty="0">
                <a:latin typeface="+mj-lt"/>
              </a:rPr>
              <a:t>PhD</a:t>
            </a:r>
          </a:p>
          <a:p>
            <a:pPr lvl="0" algn="ctr">
              <a:lnSpc>
                <a:spcPct val="100000"/>
              </a:lnSpc>
              <a:defRPr sz="1800" b="0" spc="0">
                <a:solidFill>
                  <a:srgbClr val="000000"/>
                </a:solidFill>
              </a:defRPr>
            </a:pPr>
            <a:r>
              <a:rPr lang="en-GB" sz="2400" spc="-83" dirty="0">
                <a:latin typeface="+mj-lt"/>
              </a:rPr>
              <a:t>	</a:t>
            </a:r>
            <a:r>
              <a:rPr lang="en-GB" sz="2400" spc="-83" dirty="0" smtClean="0">
                <a:latin typeface="+mj-lt"/>
              </a:rPr>
              <a:t>Professor of </a:t>
            </a:r>
            <a:r>
              <a:rPr lang="en-GB" sz="2400" spc="-83" dirty="0">
                <a:latin typeface="+mj-lt"/>
              </a:rPr>
              <a:t>Game </a:t>
            </a:r>
            <a:r>
              <a:rPr lang="en-GB" sz="2400" spc="-83" dirty="0" smtClean="0">
                <a:latin typeface="+mj-lt"/>
              </a:rPr>
              <a:t>Science</a:t>
            </a:r>
          </a:p>
          <a:p>
            <a:pPr lvl="0" algn="ctr">
              <a:lnSpc>
                <a:spcPct val="100000"/>
              </a:lnSpc>
              <a:defRPr sz="1800" b="0" spc="0">
                <a:solidFill>
                  <a:srgbClr val="000000"/>
                </a:solidFill>
              </a:defRPr>
            </a:pPr>
            <a:r>
              <a:rPr lang="en-GB" sz="2000" spc="-83" dirty="0" smtClean="0">
                <a:latin typeface="+mj-lt"/>
              </a:rPr>
              <a:t>Coordinator, EU H2020 Beaconing Project</a:t>
            </a:r>
          </a:p>
          <a:p>
            <a:pPr lvl="0" algn="ctr">
              <a:lnSpc>
                <a:spcPct val="100000"/>
              </a:lnSpc>
              <a:defRPr sz="1800" b="0" spc="0">
                <a:solidFill>
                  <a:srgbClr val="000000"/>
                </a:solidFill>
              </a:defRPr>
            </a:pPr>
            <a:r>
              <a:rPr lang="en-GB" sz="2000" spc="-83" dirty="0">
                <a:latin typeface="+mj-lt"/>
              </a:rPr>
              <a:t>	</a:t>
            </a:r>
            <a:r>
              <a:rPr lang="en-GB" sz="2000" spc="-83" dirty="0" smtClean="0">
                <a:latin typeface="+mj-lt"/>
                <a:hlinkClick r:id="rId10"/>
              </a:rPr>
              <a:t>http://sylvesterarnab.com</a:t>
            </a:r>
            <a:endParaRPr lang="en-GB" sz="2000" spc="-83" dirty="0" smtClean="0">
              <a:latin typeface="+mj-lt"/>
            </a:endParaRPr>
          </a:p>
          <a:p>
            <a:pPr lvl="0" algn="ctr">
              <a:lnSpc>
                <a:spcPct val="100000"/>
              </a:lnSpc>
              <a:defRPr sz="1800" b="0" spc="0">
                <a:solidFill>
                  <a:srgbClr val="000000"/>
                </a:solidFill>
              </a:defRPr>
            </a:pPr>
            <a:endParaRPr lang="en-GB" sz="2000" spc="-83" dirty="0">
              <a:latin typeface="+mj-lt"/>
            </a:endParaRPr>
          </a:p>
          <a:p>
            <a:pPr lvl="0" algn="ctr">
              <a:lnSpc>
                <a:spcPct val="100000"/>
              </a:lnSpc>
              <a:defRPr sz="1800" b="0" spc="0">
                <a:solidFill>
                  <a:srgbClr val="000000"/>
                </a:solidFill>
              </a:defRPr>
            </a:pPr>
            <a:endParaRPr lang="en-GB" sz="2000" spc="-83" dirty="0" smtClean="0">
              <a:latin typeface="+mj-lt"/>
            </a:endParaRPr>
          </a:p>
          <a:p>
            <a:pPr lvl="0" algn="ctr">
              <a:lnSpc>
                <a:spcPct val="100000"/>
              </a:lnSpc>
              <a:defRPr sz="1800" b="0" spc="0">
                <a:solidFill>
                  <a:srgbClr val="000000"/>
                </a:solidFill>
              </a:defRPr>
            </a:pPr>
            <a:r>
              <a:rPr lang="en-GB" sz="2000" spc="-83" dirty="0" smtClean="0">
                <a:latin typeface="+mj-lt"/>
              </a:rPr>
              <a:t> </a:t>
            </a:r>
            <a:endParaRPr lang="en-GB" sz="2000" spc="-83" dirty="0">
              <a:latin typeface="+mj-lt"/>
            </a:endParaRPr>
          </a:p>
          <a:p>
            <a:pPr lvl="0" algn="ctr">
              <a:lnSpc>
                <a:spcPct val="100000"/>
              </a:lnSpc>
              <a:defRPr sz="1800" b="0" spc="0">
                <a:solidFill>
                  <a:srgbClr val="000000"/>
                </a:solidFill>
              </a:defRPr>
            </a:pPr>
            <a:endParaRPr lang="en-GB" sz="2000" spc="-83" dirty="0">
              <a:latin typeface="+mj-lt"/>
            </a:endParaRPr>
          </a:p>
          <a:p>
            <a:pPr lvl="0" algn="ctr">
              <a:defRPr sz="1800" b="0" spc="0">
                <a:solidFill>
                  <a:srgbClr val="000000"/>
                </a:solidFill>
              </a:defRPr>
            </a:pPr>
            <a:r>
              <a:rPr lang="en-GB" sz="1800" spc="-83" baseline="30000" dirty="0">
                <a:latin typeface="+mj-lt"/>
              </a:rPr>
              <a:t>	</a:t>
            </a:r>
            <a:endParaRPr lang="en-GB" sz="3111" spc="-83" dirty="0">
              <a:latin typeface="+mj-lt"/>
            </a:endParaRPr>
          </a:p>
          <a:p>
            <a:pPr lvl="0" algn="ctr">
              <a:defRPr sz="1800" b="0" spc="0">
                <a:solidFill>
                  <a:srgbClr val="000000"/>
                </a:solidFill>
              </a:defRPr>
            </a:pPr>
            <a:r>
              <a:rPr lang="en-GB" sz="3111" spc="-83" dirty="0">
                <a:solidFill>
                  <a:srgbClr val="FF0000"/>
                </a:solidFill>
                <a:latin typeface="+mj-lt"/>
              </a:rPr>
              <a:t>          </a:t>
            </a:r>
            <a:r>
              <a:rPr lang="en-GB" sz="3111" spc="-83" dirty="0" smtClean="0">
                <a:solidFill>
                  <a:srgbClr val="FF0000"/>
                </a:solidFill>
                <a:latin typeface="+mj-lt"/>
              </a:rPr>
              <a:t>        </a:t>
            </a:r>
            <a:r>
              <a:rPr lang="en-GB" sz="2000" spc="-83" dirty="0" smtClean="0">
                <a:solidFill>
                  <a:srgbClr val="FF0000"/>
                </a:solidFill>
                <a:latin typeface="+mj-lt"/>
              </a:rPr>
              <a:t>@</a:t>
            </a:r>
            <a:r>
              <a:rPr lang="en-GB" sz="2000" spc="-83" dirty="0">
                <a:solidFill>
                  <a:srgbClr val="FF0000"/>
                </a:solidFill>
                <a:latin typeface="+mj-lt"/>
              </a:rPr>
              <a:t>sarnab75  </a:t>
            </a:r>
            <a:r>
              <a:rPr lang="en-GB" sz="2000" spc="-83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@</a:t>
            </a:r>
            <a:r>
              <a:rPr lang="en-GB" sz="2000" dirty="0" err="1" smtClean="0">
                <a:solidFill>
                  <a:srgbClr val="FF0000"/>
                </a:solidFill>
                <a:latin typeface="+mj-lt"/>
              </a:rPr>
              <a:t>BeaconingEU</a:t>
            </a:r>
            <a:endParaRPr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Shape 96"/>
          <p:cNvSpPr/>
          <p:nvPr/>
        </p:nvSpPr>
        <p:spPr>
          <a:xfrm>
            <a:off x="2391233" y="165869"/>
            <a:ext cx="7647709" cy="1169551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defTabSz="584200">
              <a:defRPr sz="14500" b="1" spc="-725">
                <a:solidFill>
                  <a:srgbClr val="164F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 algn="l" defTabSz="584200" rtl="0">
              <a:defRPr sz="1800" b="0" spc="0">
                <a:solidFill>
                  <a:srgbClr val="000000"/>
                </a:solidFill>
              </a:defRPr>
            </a:pPr>
            <a:r>
              <a:rPr lang="en-GB" sz="4800" spc="-167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Apple LiGothic" charset="0"/>
                <a:cs typeface="Calibri" panose="020F0502020204030204" pitchFamily="34" charset="0"/>
              </a:rPr>
              <a:t>PLAY</a:t>
            </a:r>
            <a:r>
              <a:rPr lang="en-GB" sz="4800" spc="-167" dirty="0" smtClean="0">
                <a:solidFill>
                  <a:schemeClr val="tx1"/>
                </a:solidFill>
                <a:latin typeface="+mj-lt"/>
                <a:ea typeface="Apple LiGothic" charset="0"/>
                <a:cs typeface="Calibri" panose="020F0502020204030204" pitchFamily="34" charset="0"/>
              </a:rPr>
              <a:t>, </a:t>
            </a:r>
            <a:r>
              <a:rPr lang="en-GB" sz="4800" spc="-167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Apple LiGothic" charset="0"/>
                <a:cs typeface="Calibri" panose="020F0502020204030204" pitchFamily="34" charset="0"/>
              </a:rPr>
              <a:t>LEARN </a:t>
            </a:r>
            <a:r>
              <a:rPr lang="en-GB" sz="4800" spc="-167" dirty="0" smtClean="0">
                <a:solidFill>
                  <a:schemeClr val="tx1"/>
                </a:solidFill>
                <a:latin typeface="+mj-lt"/>
                <a:ea typeface="Apple LiGothic" charset="0"/>
                <a:cs typeface="Calibri" panose="020F0502020204030204" pitchFamily="34" charset="0"/>
              </a:rPr>
              <a:t>and</a:t>
            </a:r>
            <a:r>
              <a:rPr lang="en-GB" sz="4800" spc="-167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Apple LiGothic" charset="0"/>
                <a:cs typeface="Calibri" panose="020F0502020204030204" pitchFamily="34" charset="0"/>
              </a:rPr>
              <a:t> CREATE </a:t>
            </a:r>
            <a:r>
              <a:rPr lang="en-GB" sz="4800" spc="-167" dirty="0" smtClean="0">
                <a:solidFill>
                  <a:schemeClr val="tx1"/>
                </a:solidFill>
                <a:latin typeface="+mj-lt"/>
                <a:ea typeface="Apple LiGothic" charset="0"/>
                <a:cs typeface="Calibri" panose="020F0502020204030204" pitchFamily="34" charset="0"/>
              </a:rPr>
              <a:t>with       </a:t>
            </a:r>
            <a:endParaRPr lang="en-GB" sz="2000" spc="-167" dirty="0" smtClean="0">
              <a:solidFill>
                <a:schemeClr val="accent6">
                  <a:lumMod val="75000"/>
                </a:schemeClr>
              </a:solidFill>
              <a:latin typeface="+mj-lt"/>
              <a:ea typeface="Apple LiGothic" charset="0"/>
              <a:cs typeface="Calibri" panose="020F0502020204030204" pitchFamily="34" charset="0"/>
            </a:endParaRPr>
          </a:p>
          <a:p>
            <a:pPr lvl="0" algn="r" defTabSz="584200" rtl="0">
              <a:defRPr sz="1800" b="0" spc="0">
                <a:solidFill>
                  <a:srgbClr val="000000"/>
                </a:solidFill>
              </a:defRPr>
            </a:pPr>
            <a:endParaRPr lang="en-GB" sz="2800" i="1" spc="-167" dirty="0">
              <a:solidFill>
                <a:schemeClr val="accent2">
                  <a:lumMod val="75000"/>
                </a:schemeClr>
              </a:solidFill>
              <a:latin typeface="+mj-lt"/>
              <a:ea typeface="Apple LiGothic" charset="0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56" y="4828853"/>
            <a:ext cx="1200094" cy="747450"/>
          </a:xfrm>
          <a:prstGeom prst="rect">
            <a:avLst/>
          </a:prstGeom>
        </p:spPr>
      </p:pic>
      <p:pic>
        <p:nvPicPr>
          <p:cNvPr id="17" name="Picture 16" descr="LOGO_above_entrance_doors.ai">
            <a:extLst>
              <a:ext uri="{FF2B5EF4-FFF2-40B4-BE49-F238E27FC236}">
                <a16:creationId xmlns:a16="http://schemas.microsoft.com/office/drawing/2014/main" xmlns="" id="{46688EA5-75B8-2F44-9E2E-1CEE4DBFEA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148" y="3711317"/>
            <a:ext cx="3039354" cy="11731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552" y="885890"/>
            <a:ext cx="5167297" cy="9975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883" y="162999"/>
            <a:ext cx="2227778" cy="1113889"/>
          </a:xfrm>
          <a:prstGeom prst="rect">
            <a:avLst/>
          </a:prstGeom>
        </p:spPr>
      </p:pic>
      <p:sp>
        <p:nvSpPr>
          <p:cNvPr id="15" name="Shape 95">
            <a:hlinkClick r:id="rId9"/>
          </p:cNvPr>
          <p:cNvSpPr/>
          <p:nvPr/>
        </p:nvSpPr>
        <p:spPr>
          <a:xfrm>
            <a:off x="27397" y="1889597"/>
            <a:ext cx="4232130" cy="254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430" tIns="35430" rIns="35430" bIns="35430" anchor="ctr">
            <a:spAutoFit/>
          </a:bodyPr>
          <a:lstStyle>
            <a:lvl1pPr defTabSz="584200">
              <a:lnSpc>
                <a:spcPct val="80000"/>
              </a:lnSpc>
              <a:defRPr sz="6000" b="1" spc="-119">
                <a:solidFill>
                  <a:srgbClr val="164F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 algn="ctr">
              <a:defRPr sz="1800" b="0" spc="0">
                <a:solidFill>
                  <a:srgbClr val="000000"/>
                </a:solidFill>
              </a:defRPr>
            </a:pPr>
            <a:endParaRPr lang="en-GB" sz="3111" spc="-83" dirty="0">
              <a:latin typeface="+mj-lt"/>
            </a:endParaRPr>
          </a:p>
          <a:p>
            <a:pPr lvl="0" algn="ctr">
              <a:lnSpc>
                <a:spcPct val="100000"/>
              </a:lnSpc>
              <a:defRPr sz="1800" b="0" spc="0">
                <a:solidFill>
                  <a:srgbClr val="000000"/>
                </a:solidFill>
              </a:defRPr>
            </a:pPr>
            <a:r>
              <a:rPr lang="en-GB" sz="2800" spc="-83" dirty="0">
                <a:latin typeface="+mj-lt"/>
              </a:rPr>
              <a:t>	</a:t>
            </a:r>
            <a:r>
              <a:rPr lang="en-GB" sz="3200" spc="-83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Olivier </a:t>
            </a:r>
            <a:r>
              <a:rPr lang="en-GB" sz="3200" spc="-83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Heidmann</a:t>
            </a:r>
            <a:endParaRPr lang="en-GB" sz="2000" spc="-83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lvl="0" algn="ctr">
              <a:lnSpc>
                <a:spcPct val="100000"/>
              </a:lnSpc>
              <a:defRPr sz="1800" b="0" spc="0">
                <a:solidFill>
                  <a:srgbClr val="000000"/>
                </a:solidFill>
              </a:defRPr>
            </a:pPr>
            <a:r>
              <a:rPr lang="en-GB" sz="2400" spc="-83" dirty="0" smtClean="0">
                <a:latin typeface="+mj-lt"/>
              </a:rPr>
              <a:t>   Software Engineer, Consultant	   </a:t>
            </a:r>
          </a:p>
          <a:p>
            <a:pPr lvl="0" algn="ctr">
              <a:lnSpc>
                <a:spcPct val="100000"/>
              </a:lnSpc>
              <a:defRPr sz="1800" b="0" spc="0">
                <a:solidFill>
                  <a:srgbClr val="000000"/>
                </a:solidFill>
              </a:defRPr>
            </a:pPr>
            <a:r>
              <a:rPr lang="en-GB" sz="2000" spc="-83" dirty="0" smtClean="0">
                <a:latin typeface="+mj-lt"/>
              </a:rPr>
              <a:t>Pilot Lead, EU H2020 Beaconing Project</a:t>
            </a:r>
          </a:p>
          <a:p>
            <a:pPr lvl="0" algn="ctr">
              <a:lnSpc>
                <a:spcPct val="100000"/>
              </a:lnSpc>
              <a:defRPr sz="1800" b="0" spc="0">
                <a:solidFill>
                  <a:srgbClr val="000000"/>
                </a:solidFill>
              </a:defRPr>
            </a:pPr>
            <a:r>
              <a:rPr lang="en-GB" sz="2000" spc="-83" dirty="0">
                <a:latin typeface="+mj-lt"/>
              </a:rPr>
              <a:t>	</a:t>
            </a:r>
            <a:endParaRPr lang="en-GB" sz="2000" spc="-83" dirty="0" smtClean="0">
              <a:latin typeface="+mj-lt"/>
            </a:endParaRPr>
          </a:p>
          <a:p>
            <a:pPr lvl="0" algn="ctr">
              <a:lnSpc>
                <a:spcPct val="100000"/>
              </a:lnSpc>
              <a:defRPr sz="1800" b="0" spc="0">
                <a:solidFill>
                  <a:srgbClr val="000000"/>
                </a:solidFill>
              </a:defRPr>
            </a:pPr>
            <a:endParaRPr lang="en-GB" sz="2000" spc="-83" dirty="0">
              <a:latin typeface="+mj-lt"/>
            </a:endParaRPr>
          </a:p>
          <a:p>
            <a:pPr lvl="0" algn="ctr">
              <a:lnSpc>
                <a:spcPct val="100000"/>
              </a:lnSpc>
              <a:defRPr sz="1800" b="0" spc="0">
                <a:solidFill>
                  <a:srgbClr val="000000"/>
                </a:solidFill>
              </a:defRPr>
            </a:pPr>
            <a:endParaRPr lang="en-GB" sz="2000" spc="-83" dirty="0" smtClean="0"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85" y="5098455"/>
            <a:ext cx="1855289" cy="338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7" b="21237"/>
          <a:stretch/>
        </p:blipFill>
        <p:spPr>
          <a:xfrm>
            <a:off x="877374" y="3559956"/>
            <a:ext cx="2578100" cy="13245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aconing promo 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1"/>
            <a:ext cx="101599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32" y="61646"/>
            <a:ext cx="10020968" cy="530864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FF6C35"/>
                </a:solidFill>
              </a:rPr>
              <a:t>The backbone: </a:t>
            </a:r>
            <a:r>
              <a:rPr lang="en-US" sz="3200" b="1" dirty="0"/>
              <a:t>a narrative running through a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lesson plan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86" y="5197548"/>
            <a:ext cx="1855289" cy="33831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977848"/>
            <a:ext cx="7273636" cy="4106770"/>
            <a:chOff x="4767232" y="4069956"/>
            <a:chExt cx="9860950" cy="4838829"/>
          </a:xfrm>
        </p:grpSpPr>
        <p:pic>
          <p:nvPicPr>
            <p:cNvPr id="4" name="Picture 3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" t="22223" r="8484" b="31986"/>
            <a:stretch/>
          </p:blipFill>
          <p:spPr bwMode="auto">
            <a:xfrm>
              <a:off x="4767232" y="5135544"/>
              <a:ext cx="9860950" cy="377324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image10.png" title="Image"/>
            <p:cNvPicPr preferRelativeResize="0"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94177" y="4535782"/>
              <a:ext cx="1607059" cy="1199524"/>
            </a:xfrm>
            <a:prstGeom prst="rect">
              <a:avLst/>
            </a:prstGeom>
            <a:noFill/>
          </p:spPr>
        </p:pic>
        <p:grpSp>
          <p:nvGrpSpPr>
            <p:cNvPr id="6" name="Group 5"/>
            <p:cNvGrpSpPr/>
            <p:nvPr/>
          </p:nvGrpSpPr>
          <p:grpSpPr>
            <a:xfrm>
              <a:off x="12672622" y="4069956"/>
              <a:ext cx="1955559" cy="1665350"/>
              <a:chOff x="5687445" y="1181367"/>
              <a:chExt cx="4376775" cy="377019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7445" y="1181367"/>
                <a:ext cx="2119675" cy="3770195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4545" y="1181367"/>
                <a:ext cx="2119675" cy="3770195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  <p:pic>
          <p:nvPicPr>
            <p:cNvPr id="9" name="image01.png" title="Image"/>
            <p:cNvPicPr preferRelativeResize="0"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90092" y="4270948"/>
              <a:ext cx="1545090" cy="1129431"/>
            </a:xfrm>
            <a:prstGeom prst="rect">
              <a:avLst/>
            </a:prstGeom>
            <a:noFill/>
          </p:spPr>
        </p:pic>
      </p:grpSp>
      <p:pic>
        <p:nvPicPr>
          <p:cNvPr id="12" name="Picture 11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753" y="977848"/>
            <a:ext cx="2444221" cy="1607172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21" y="3228628"/>
            <a:ext cx="2520553" cy="160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0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29" y="168758"/>
            <a:ext cx="9962545" cy="530864"/>
          </a:xfrm>
        </p:spPr>
        <p:txBody>
          <a:bodyPr>
            <a:noAutofit/>
          </a:bodyPr>
          <a:lstStyle/>
          <a:p>
            <a:pPr algn="l"/>
            <a:r>
              <a:rPr lang="en-US" sz="4400" b="1" dirty="0" smtClean="0">
                <a:solidFill>
                  <a:srgbClr val="FF6C35"/>
                </a:solidFill>
              </a:rPr>
              <a:t>Author-able </a:t>
            </a:r>
            <a:r>
              <a:rPr lang="en-US" sz="4400" b="1" dirty="0" smtClean="0"/>
              <a:t>Mini Games</a:t>
            </a:r>
            <a:endParaRPr lang="en-US" sz="4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0" y="1181368"/>
            <a:ext cx="3370205" cy="2079419"/>
          </a:xfrm>
          <a:prstGeom prst="rect">
            <a:avLst/>
          </a:prstGeom>
        </p:spPr>
      </p:pic>
      <p:pic>
        <p:nvPicPr>
          <p:cNvPr id="6" name="image01.png" title="Image"/>
          <p:cNvPicPr preferRelativeResize="0"/>
          <p:nvPr/>
        </p:nvPicPr>
        <p:blipFill>
          <a:blip r:embed="rId4" cstate="print"/>
          <a:stretch>
            <a:fillRect/>
          </a:stretch>
        </p:blipFill>
        <p:spPr>
          <a:xfrm>
            <a:off x="93930" y="3528833"/>
            <a:ext cx="3370205" cy="2009326"/>
          </a:xfrm>
          <a:prstGeom prst="rect">
            <a:avLst/>
          </a:prstGeom>
          <a:noFill/>
        </p:spPr>
      </p:pic>
      <p:pic>
        <p:nvPicPr>
          <p:cNvPr id="7" name="image10.png" title="Image"/>
          <p:cNvPicPr preferRelativeResize="0"/>
          <p:nvPr/>
        </p:nvPicPr>
        <p:blipFill>
          <a:blip r:embed="rId5" cstate="print"/>
          <a:stretch>
            <a:fillRect/>
          </a:stretch>
        </p:blipFill>
        <p:spPr>
          <a:xfrm>
            <a:off x="7019357" y="1181368"/>
            <a:ext cx="3100227" cy="2079419"/>
          </a:xfrm>
          <a:prstGeom prst="rect">
            <a:avLst/>
          </a:prstGeom>
          <a:noFill/>
        </p:spPr>
      </p:pic>
      <p:pic>
        <p:nvPicPr>
          <p:cNvPr id="8" name="image15.png" title="Image"/>
          <p:cNvPicPr preferRelativeResize="0"/>
          <p:nvPr/>
        </p:nvPicPr>
        <p:blipFill>
          <a:blip r:embed="rId6" cstate="print"/>
          <a:stretch>
            <a:fillRect/>
          </a:stretch>
        </p:blipFill>
        <p:spPr>
          <a:xfrm>
            <a:off x="3581400" y="3528833"/>
            <a:ext cx="3334438" cy="2009326"/>
          </a:xfrm>
          <a:prstGeom prst="rect">
            <a:avLst/>
          </a:prstGeom>
          <a:noFill/>
        </p:spPr>
      </p:pic>
      <p:pic>
        <p:nvPicPr>
          <p:cNvPr id="9" name="image09.png" title="Image"/>
          <p:cNvPicPr preferRelativeResize="0"/>
          <p:nvPr/>
        </p:nvPicPr>
        <p:blipFill>
          <a:blip r:embed="rId7" cstate="print"/>
          <a:stretch>
            <a:fillRect/>
          </a:stretch>
        </p:blipFill>
        <p:spPr>
          <a:xfrm>
            <a:off x="7033104" y="3571470"/>
            <a:ext cx="3086478" cy="1966688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186" y="265031"/>
            <a:ext cx="1855289" cy="338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400" y="1181368"/>
            <a:ext cx="3361348" cy="207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0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37" y="195461"/>
            <a:ext cx="9992363" cy="601781"/>
          </a:xfrm>
        </p:spPr>
        <p:txBody>
          <a:bodyPr>
            <a:noAutofit/>
          </a:bodyPr>
          <a:lstStyle/>
          <a:p>
            <a:pPr algn="l"/>
            <a:r>
              <a:rPr lang="en-US" sz="3600" b="1" dirty="0" err="1" smtClean="0"/>
              <a:t>Authorable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rgbClr val="FF6C35"/>
                </a:solidFill>
              </a:rPr>
              <a:t>Location-Based games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53" y="4788469"/>
            <a:ext cx="1855289" cy="338318"/>
          </a:xfrm>
          <a:prstGeom prst="rect">
            <a:avLst/>
          </a:prstGeom>
        </p:spPr>
      </p:pic>
      <p:pic>
        <p:nvPicPr>
          <p:cNvPr id="1026" name="Picture 2" descr="https://lh5.googleusercontent.com/TKvtrHNfPv0TuRCZoBorol-bge0VUdrmdQ1CBDap2Rc73p0r6y55cuUvZZOgnAUDT0_I0_9QxGMDZpoKGUR1D6vsOB6KBXXH6PToBMah6rgVZrjAmnaSwXxIBQvWnTrO7CjA3fNhq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7667"/>
            <a:ext cx="7167940" cy="330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dkb8TzJbgX8RkJOBpA3fU7JgZ-8hurq5De02P404Je283lQbnJ0zDEEF_Gq55IDwXpks9PQkY_3uPlsvy3BikxutmyLVNPt3WPUhTinwQOuYC9Pzcil63aI7AO1ZQ7VnGv1PnI2uYC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765" y="2878534"/>
            <a:ext cx="4494711" cy="204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44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243" y="3491"/>
            <a:ext cx="8693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Breaking barriers to </a:t>
            </a:r>
            <a:r>
              <a:rPr lang="en-US" sz="3200" b="1" dirty="0" smtClean="0">
                <a:solidFill>
                  <a:schemeClr val="tx1"/>
                </a:solidFill>
                <a:latin typeface="+mj-lt"/>
              </a:rPr>
              <a:t>(co) creating gamified lessons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196" name="Picture 4" descr="https://pbs.twimg.com/media/DtgIk0EXoAExF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8" y="646331"/>
            <a:ext cx="3647199" cy="306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pbs.twimg.com/media/Drzdq2uX4AcfFE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417" y="646331"/>
            <a:ext cx="3269672" cy="306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61" y="782290"/>
            <a:ext cx="2830701" cy="212302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624045" y="3172615"/>
            <a:ext cx="4302245" cy="2484131"/>
            <a:chOff x="4767232" y="4069956"/>
            <a:chExt cx="9860950" cy="4838829"/>
          </a:xfrm>
        </p:grpSpPr>
        <p:pic>
          <p:nvPicPr>
            <p:cNvPr id="21" name="Picture 20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" t="22223" r="8484" b="31986"/>
            <a:stretch/>
          </p:blipFill>
          <p:spPr bwMode="auto">
            <a:xfrm>
              <a:off x="4767232" y="5135544"/>
              <a:ext cx="9860950" cy="377324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image10.png" title="Image"/>
            <p:cNvPicPr preferRelativeResize="0"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94177" y="4535782"/>
              <a:ext cx="1607059" cy="1199524"/>
            </a:xfrm>
            <a:prstGeom prst="rect">
              <a:avLst/>
            </a:prstGeom>
            <a:noFill/>
          </p:spPr>
        </p:pic>
        <p:grpSp>
          <p:nvGrpSpPr>
            <p:cNvPr id="23" name="Group 22"/>
            <p:cNvGrpSpPr/>
            <p:nvPr/>
          </p:nvGrpSpPr>
          <p:grpSpPr>
            <a:xfrm>
              <a:off x="12672622" y="4069956"/>
              <a:ext cx="1955559" cy="1665350"/>
              <a:chOff x="5687445" y="1181367"/>
              <a:chExt cx="4376775" cy="3770195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7445" y="1181367"/>
                <a:ext cx="2119675" cy="3770195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4545" y="1181367"/>
                <a:ext cx="2119675" cy="3770195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  <p:pic>
          <p:nvPicPr>
            <p:cNvPr id="24" name="image01.png" title="Image"/>
            <p:cNvPicPr preferRelativeResize="0"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90092" y="4270948"/>
              <a:ext cx="1545090" cy="1129431"/>
            </a:xfrm>
            <a:prstGeom prst="rect">
              <a:avLst/>
            </a:prstGeom>
            <a:noFill/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30"/>
          <a:stretch/>
        </p:blipFill>
        <p:spPr>
          <a:xfrm>
            <a:off x="128876" y="3822030"/>
            <a:ext cx="2409769" cy="18347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744" y="3855620"/>
            <a:ext cx="2891121" cy="18011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698" y="5097518"/>
            <a:ext cx="622333" cy="38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334" y="182180"/>
            <a:ext cx="8940523" cy="601781"/>
          </a:xfrm>
        </p:spPr>
        <p:txBody>
          <a:bodyPr>
            <a:normAutofit fontScale="90000"/>
          </a:bodyPr>
          <a:lstStyle/>
          <a:p>
            <a:pPr algn="l"/>
            <a:r>
              <a:rPr lang="en-US" sz="3334" b="1" dirty="0" smtClean="0">
                <a:solidFill>
                  <a:srgbClr val="FF6C35"/>
                </a:solidFill>
              </a:rPr>
              <a:t>Teacher Dashboard and Authoring </a:t>
            </a:r>
            <a:r>
              <a:rPr lang="en-US" sz="3334" b="1" dirty="0">
                <a:solidFill>
                  <a:srgbClr val="FF6C35"/>
                </a:solidFill>
              </a:rPr>
              <a:t>tools</a:t>
            </a:r>
            <a:r>
              <a:rPr lang="en-US" sz="3334" b="1" dirty="0" smtClean="0">
                <a:solidFill>
                  <a:srgbClr val="FF6C35"/>
                </a:solidFill>
              </a:rPr>
              <a:t>:</a:t>
            </a:r>
            <a:r>
              <a:rPr lang="en-US" sz="3334" b="1" dirty="0" smtClean="0">
                <a:solidFill>
                  <a:schemeClr val="accent1"/>
                </a:solidFill>
              </a:rPr>
              <a:t> </a:t>
            </a:r>
            <a:br>
              <a:rPr lang="en-US" sz="3334" b="1" dirty="0" smtClean="0">
                <a:solidFill>
                  <a:schemeClr val="accent1"/>
                </a:solidFill>
              </a:rPr>
            </a:br>
            <a:r>
              <a:rPr lang="en-US" sz="3334" b="1" dirty="0" smtClean="0"/>
              <a:t>Empowering </a:t>
            </a:r>
            <a:r>
              <a:rPr lang="en-US" sz="3334" b="1" dirty="0"/>
              <a:t>teachers to create</a:t>
            </a:r>
            <a:endParaRPr lang="en-US" sz="25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0" y="5144169"/>
            <a:ext cx="1855289" cy="338318"/>
          </a:xfrm>
          <a:prstGeom prst="rect">
            <a:avLst/>
          </a:prstGeom>
        </p:spPr>
      </p:pic>
      <p:pic>
        <p:nvPicPr>
          <p:cNvPr id="7" name="Imagem 5">
            <a:extLst>
              <a:ext uri="{FF2B5EF4-FFF2-40B4-BE49-F238E27FC236}">
                <a16:creationId xmlns="" xmlns:a16="http://schemas.microsoft.com/office/drawing/2014/main" id="{02E3E01D-073A-482F-A0C4-4F1CD16F8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546" y="3342293"/>
            <a:ext cx="4018312" cy="22335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45" y="945261"/>
            <a:ext cx="3932325" cy="2235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0" y="1468582"/>
            <a:ext cx="5034320" cy="31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9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836" y="19694"/>
            <a:ext cx="7622518" cy="456150"/>
          </a:xfrm>
        </p:spPr>
        <p:txBody>
          <a:bodyPr>
            <a:normAutofit fontScale="90000"/>
          </a:bodyPr>
          <a:lstStyle/>
          <a:p>
            <a:r>
              <a:rPr lang="en-US" sz="3667" b="1" dirty="0">
                <a:latin typeface="+mj-lt"/>
              </a:rPr>
              <a:t>Student </a:t>
            </a:r>
            <a:r>
              <a:rPr lang="en-US" sz="3667" b="1" dirty="0">
                <a:solidFill>
                  <a:schemeClr val="tx1"/>
                </a:solidFill>
                <a:latin typeface="+mj-lt"/>
              </a:rPr>
              <a:t>Access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4" y="703919"/>
            <a:ext cx="4759267" cy="24722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4" y="3250746"/>
            <a:ext cx="4759267" cy="2347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216" y="247769"/>
            <a:ext cx="4738933" cy="2672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216" y="3089678"/>
            <a:ext cx="4738933" cy="25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106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86" y="183688"/>
            <a:ext cx="7788514" cy="9525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FF6C35"/>
                </a:solidFill>
              </a:rPr>
              <a:t>Tracking activities: </a:t>
            </a:r>
            <a:r>
              <a:rPr lang="en-US" sz="3200" b="1" dirty="0"/>
              <a:t>towards Analytics and Actionable feedback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845" y="756988"/>
            <a:ext cx="4182822" cy="2427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246" y="325391"/>
            <a:ext cx="1855289" cy="33831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8831" y="1174494"/>
            <a:ext cx="4589721" cy="3367078"/>
            <a:chOff x="3724694" y="924529"/>
            <a:chExt cx="6435306" cy="461918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9000" contrast="52000"/>
                      </a14:imgEffect>
                    </a14:imgLayer>
                  </a14:imgProps>
                </a:ext>
              </a:extLst>
            </a:blip>
            <a:srcRect l="12542" r="9415"/>
            <a:stretch/>
          </p:blipFill>
          <p:spPr>
            <a:xfrm>
              <a:off x="3724694" y="924529"/>
              <a:ext cx="6435306" cy="4096150"/>
            </a:xfrm>
            <a:prstGeom prst="rect">
              <a:avLst/>
            </a:prstGeom>
          </p:spPr>
        </p:pic>
        <p:sp>
          <p:nvSpPr>
            <p:cNvPr id="11" name="Right Arrow 10"/>
            <p:cNvSpPr/>
            <p:nvPr/>
          </p:nvSpPr>
          <p:spPr>
            <a:xfrm>
              <a:off x="6203507" y="5011252"/>
              <a:ext cx="3722562" cy="532458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lIns="38100" tIns="19050" rIns="38100" bIns="19050" rtlCol="0" anchor="ctr"/>
            <a:lstStyle/>
            <a:p>
              <a:pPr algn="ctr"/>
              <a:r>
                <a:rPr lang="en-US" sz="1167" b="1" dirty="0">
                  <a:solidFill>
                    <a:srgbClr val="000000"/>
                  </a:solidFill>
                </a:rPr>
                <a:t>Lesson path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429" y="3277672"/>
            <a:ext cx="4858095" cy="23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3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latin typeface="+mj-lt"/>
              </a:rPr>
              <a:t>Small scale </a:t>
            </a:r>
            <a:r>
              <a:rPr lang="en-US" sz="3200" b="1" dirty="0" smtClean="0">
                <a:latin typeface="+mj-lt"/>
              </a:rPr>
              <a:t>pilots </a:t>
            </a:r>
            <a:r>
              <a:rPr lang="en-US" sz="3200" b="1" dirty="0" smtClean="0">
                <a:solidFill>
                  <a:schemeClr val="tx1"/>
                </a:solidFill>
                <a:latin typeface="+mj-lt"/>
              </a:rPr>
              <a:t>– Testing the formula </a:t>
            </a:r>
            <a:endParaRPr lang="en-US" sz="3200" b="1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dirty="0"/>
              <a:t>Spring 2018 – October </a:t>
            </a:r>
            <a:r>
              <a:rPr lang="en-US" sz="1800" dirty="0" smtClean="0"/>
              <a:t>2018</a:t>
            </a:r>
          </a:p>
          <a:p>
            <a:r>
              <a:rPr lang="en-US" sz="1800" dirty="0" smtClean="0"/>
              <a:t>600 teachers involved</a:t>
            </a:r>
          </a:p>
          <a:p>
            <a:r>
              <a:rPr lang="en-US" sz="1800" dirty="0"/>
              <a:t>France, Israel, Bulgaria, Italy, South Africa</a:t>
            </a:r>
            <a:endParaRPr lang="en-US" sz="1800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28" y="1107523"/>
            <a:ext cx="2688336" cy="201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00" y="2880360"/>
            <a:ext cx="2688336" cy="201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29" y="2880360"/>
            <a:ext cx="2688336" cy="201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3955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79452243"/>
              </p:ext>
            </p:extLst>
          </p:nvPr>
        </p:nvGraphicFramePr>
        <p:xfrm>
          <a:off x="113243" y="852472"/>
          <a:ext cx="6038176" cy="4536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916380"/>
              </p:ext>
            </p:extLst>
          </p:nvPr>
        </p:nvGraphicFramePr>
        <p:xfrm>
          <a:off x="6368474" y="1124610"/>
          <a:ext cx="3648364" cy="2797106"/>
        </p:xfrm>
        <a:graphic>
          <a:graphicData uri="http://schemas.openxmlformats.org/drawingml/2006/table">
            <a:tbl>
              <a:tblPr/>
              <a:tblGrid>
                <a:gridCol w="912091"/>
                <a:gridCol w="912091"/>
                <a:gridCol w="912091"/>
                <a:gridCol w="912091"/>
              </a:tblGrid>
              <a:tr h="448769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effectLst/>
                          <a:latin typeface="Calibri" charset="0"/>
                        </a:rPr>
                        <a:t>International Large Scale Pilots </a:t>
                      </a:r>
                      <a:endParaRPr lang="en-US" sz="1100" dirty="0">
                        <a:effectLst/>
                        <a:latin typeface="Calibri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 b="1" dirty="0" smtClean="0">
                          <a:effectLst/>
                          <a:latin typeface="Calibri" charset="0"/>
                        </a:rPr>
                        <a:t>Total</a:t>
                      </a:r>
                      <a:endParaRPr lang="en-US" sz="1100" dirty="0">
                        <a:effectLst/>
                        <a:latin typeface="Calibri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 b="1" dirty="0" smtClean="0">
                          <a:effectLst/>
                          <a:latin typeface="Calibri" charset="0"/>
                        </a:rPr>
                        <a:t>Students</a:t>
                      </a:r>
                      <a:endParaRPr lang="en-US" sz="1100" dirty="0">
                        <a:effectLst/>
                        <a:latin typeface="Calibri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 b="1">
                          <a:effectLst/>
                          <a:latin typeface="Calibri" charset="0"/>
                        </a:rPr>
                        <a:t>Teachers </a:t>
                      </a:r>
                      <a:endParaRPr lang="en-US" sz="1100">
                        <a:effectLst/>
                        <a:latin typeface="Calibri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82603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France</a:t>
                      </a: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is-IS" sz="1100">
                          <a:effectLst/>
                          <a:latin typeface="Calibri" charset="0"/>
                        </a:rPr>
                        <a:t>2040</a:t>
                      </a: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is-IS" sz="1100">
                          <a:effectLst/>
                          <a:latin typeface="Calibri" charset="0"/>
                        </a:rPr>
                        <a:t>1650</a:t>
                      </a: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uk-UA" sz="1100">
                          <a:effectLst/>
                          <a:latin typeface="Calibri" charset="0"/>
                        </a:rPr>
                        <a:t>390</a:t>
                      </a: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888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Greece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150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145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</a:tr>
              <a:tr h="191888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BULGARIA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is-IS" sz="1100">
                          <a:effectLst/>
                          <a:latin typeface="Calibri" charset="0"/>
                        </a:rPr>
                        <a:t>100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90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10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888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ITALIA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is-IS" sz="1100">
                          <a:effectLst/>
                          <a:latin typeface="Calibri" charset="0"/>
                        </a:rPr>
                        <a:t>100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80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is-IS" sz="1100">
                          <a:effectLst/>
                          <a:latin typeface="Calibri" charset="0"/>
                        </a:rPr>
                        <a:t>20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</a:tr>
              <a:tr h="191888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ISRAEL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is-IS" sz="1100">
                          <a:effectLst/>
                          <a:latin typeface="Calibri" charset="0"/>
                        </a:rPr>
                        <a:t>300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is-IS" sz="1100">
                          <a:effectLst/>
                          <a:latin typeface="Calibri" charset="0"/>
                        </a:rPr>
                        <a:t>200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is-IS" sz="1100">
                          <a:effectLst/>
                          <a:latin typeface="Calibri" charset="0"/>
                        </a:rPr>
                        <a:t>100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216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POLAND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is-IS" sz="1100">
                          <a:effectLst/>
                          <a:latin typeface="Calibri" charset="0"/>
                        </a:rPr>
                        <a:t>200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150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50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</a:tr>
              <a:tr h="191888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South Africa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is-IS" sz="1100">
                          <a:effectLst/>
                          <a:latin typeface="Calibri" charset="0"/>
                        </a:rPr>
                        <a:t>20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sk-SK" sz="1100"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is-IS" sz="1100">
                          <a:effectLst/>
                          <a:latin typeface="Calibri" charset="0"/>
                        </a:rPr>
                        <a:t>20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888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Turkey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is-IS" sz="1100" dirty="0" smtClean="0">
                          <a:effectLst/>
                          <a:latin typeface="Calibri" charset="0"/>
                        </a:rPr>
                        <a:t>2060</a:t>
                      </a:r>
                      <a:endParaRPr lang="is-IS" sz="1100" dirty="0">
                        <a:effectLst/>
                        <a:latin typeface="Calibri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 smtClean="0">
                          <a:effectLst/>
                          <a:latin typeface="Calibri" charset="0"/>
                        </a:rPr>
                        <a:t>1990</a:t>
                      </a:r>
                      <a:endParaRPr lang="en-US" sz="1100" dirty="0">
                        <a:effectLst/>
                        <a:latin typeface="Calibri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90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</a:tr>
              <a:tr h="191888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Calibri" charset="0"/>
                        </a:rPr>
                        <a:t>Romania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950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is-IS" sz="1100">
                          <a:effectLst/>
                          <a:latin typeface="Calibri" charset="0"/>
                        </a:rPr>
                        <a:t>900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50</a:t>
                      </a: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</a:tr>
              <a:tr h="182603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UK</a:t>
                      </a: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103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is-IS" sz="1100">
                          <a:effectLst/>
                          <a:latin typeface="Calibri" charset="0"/>
                        </a:rPr>
                        <a:t>72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  <a:latin typeface="Calibri" charset="0"/>
                        </a:rPr>
                        <a:t>31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978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  <a:latin typeface="Calibri" charset="0"/>
                        </a:rPr>
                        <a:t>TOTAL</a:t>
                      </a:r>
                      <a:endParaRPr lang="en-US" sz="1100" dirty="0">
                        <a:effectLst/>
                        <a:latin typeface="Calibri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i-FI" sz="1600" b="1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6043</a:t>
                      </a:r>
                      <a:endParaRPr lang="fi-FI" sz="1100" dirty="0">
                        <a:effectLst/>
                        <a:latin typeface="Calibri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is-IS" sz="1600" b="1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5277</a:t>
                      </a:r>
                      <a:endParaRPr lang="is-IS" sz="1100" dirty="0">
                        <a:effectLst/>
                        <a:latin typeface="Calibri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is-IS" sz="1600" b="1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766</a:t>
                      </a:r>
                      <a:endParaRPr lang="is-IS" sz="1100" dirty="0">
                        <a:effectLst/>
                        <a:latin typeface="Calibri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14982" y="247769"/>
            <a:ext cx="7622518" cy="456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07995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6C35"/>
                </a:solidFill>
                <a:latin typeface="Source Sans Pro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j-lt"/>
              </a:rPr>
              <a:t>Large scale </a:t>
            </a:r>
            <a:r>
              <a:rPr lang="en-US" sz="3200" b="1" dirty="0" smtClean="0">
                <a:latin typeface="+mj-lt"/>
              </a:rPr>
              <a:t>pilots 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– Europe and Beyond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417056" y="4248912"/>
            <a:ext cx="3245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Video EXAMPLE of BEACONING with the 9</a:t>
            </a:r>
            <a:r>
              <a:rPr lang="en-GB" baseline="30000" dirty="0" smtClean="0"/>
              <a:t>th</a:t>
            </a:r>
            <a:r>
              <a:rPr lang="en-GB" dirty="0" smtClean="0"/>
              <a:t> Grade in ISTANBUL:   </a:t>
            </a:r>
            <a:r>
              <a:rPr lang="en-GB" dirty="0" smtClean="0">
                <a:hlinkClick r:id="rId7"/>
              </a:rPr>
              <a:t>https</a:t>
            </a:r>
            <a:r>
              <a:rPr lang="en-GB" dirty="0">
                <a:hlinkClick r:id="rId7"/>
              </a:rPr>
              <a:t>://www.youtube.com/watch?v=zO-D2JjTst0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9768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2" y="0"/>
            <a:ext cx="4595862" cy="2297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94" y="1135464"/>
            <a:ext cx="5620874" cy="41178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836" y="5253335"/>
            <a:ext cx="2462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hlinkClick r:id="rId5"/>
              </a:rPr>
              <a:t>http://Beaconing.eu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9" r="52395" b="980"/>
          <a:stretch/>
        </p:blipFill>
        <p:spPr>
          <a:xfrm>
            <a:off x="110836" y="2367434"/>
            <a:ext cx="2218812" cy="2369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133" y="4623913"/>
            <a:ext cx="1653001" cy="102953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29648" y="2435677"/>
            <a:ext cx="2578100" cy="2300883"/>
            <a:chOff x="7360494" y="984320"/>
            <a:chExt cx="2578100" cy="23008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0494" y="984320"/>
              <a:ext cx="2578100" cy="16764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84"/>
            <a:stretch/>
          </p:blipFill>
          <p:spPr>
            <a:xfrm>
              <a:off x="7425391" y="2401556"/>
              <a:ext cx="2513203" cy="883647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4614692" y="278756"/>
            <a:ext cx="50454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“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Breaking Educational Barriers with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Contextualised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Pervasive and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Gameful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Learning</a:t>
            </a:r>
            <a:r>
              <a:rPr lang="ro-RO" sz="2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”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772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14982" y="247769"/>
            <a:ext cx="7622518" cy="456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07995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6C35"/>
                </a:solidFill>
                <a:latin typeface="Source Sans Pro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j-lt"/>
              </a:rPr>
              <a:t>Geolocation-based </a:t>
            </a:r>
            <a:r>
              <a:rPr lang="en-US" sz="3200" b="1" dirty="0" smtClean="0">
                <a:latin typeface="+mj-lt"/>
              </a:rPr>
              <a:t>activities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Image 10" descr="Une image contenant capture d’écran, intérieur&#10;&#10;Description générée avec un niveau de confiance très élevé">
            <a:extLst>
              <a:ext uri="{FF2B5EF4-FFF2-40B4-BE49-F238E27FC236}">
                <a16:creationId xmlns="" xmlns:a16="http://schemas.microsoft.com/office/drawing/2014/main" id="{058183B5-12B2-40F1-91D0-38712FC625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r="2702" b="13149"/>
          <a:stretch/>
        </p:blipFill>
        <p:spPr>
          <a:xfrm>
            <a:off x="4557334" y="944880"/>
            <a:ext cx="1755683" cy="2395419"/>
          </a:xfrm>
          <a:prstGeom prst="rect">
            <a:avLst/>
          </a:prstGeom>
        </p:spPr>
      </p:pic>
      <p:pic>
        <p:nvPicPr>
          <p:cNvPr id="9" name="Image 7" descr="Une image contenant texte&#10;&#10;Description générée avec un niveau de confiance très élevé">
            <a:extLst>
              <a:ext uri="{FF2B5EF4-FFF2-40B4-BE49-F238E27FC236}">
                <a16:creationId xmlns="" xmlns:a16="http://schemas.microsoft.com/office/drawing/2014/main" id="{CBDF0533-558A-41D4-82F4-E21E5DACBA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9085" r="3934" b="12121"/>
          <a:stretch/>
        </p:blipFill>
        <p:spPr>
          <a:xfrm>
            <a:off x="6451600" y="2342785"/>
            <a:ext cx="3578982" cy="2681533"/>
          </a:xfrm>
          <a:prstGeom prst="rect">
            <a:avLst/>
          </a:prstGeom>
        </p:spPr>
      </p:pic>
      <p:pic>
        <p:nvPicPr>
          <p:cNvPr id="10" name="Image 11" descr="Une image contenant capture d’écran, homme, ordinateur&#10;&#10;Description générée avec un niveau de confiance élevé">
            <a:extLst>
              <a:ext uri="{FF2B5EF4-FFF2-40B4-BE49-F238E27FC236}">
                <a16:creationId xmlns="" xmlns:a16="http://schemas.microsoft.com/office/drawing/2014/main" id="{085364BF-1CE8-4A04-894C-EBF1FE61E4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r="2729"/>
          <a:stretch/>
        </p:blipFill>
        <p:spPr>
          <a:xfrm>
            <a:off x="655320" y="1717946"/>
            <a:ext cx="3627120" cy="268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816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14982" y="247769"/>
            <a:ext cx="7622518" cy="456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07995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6C35"/>
                </a:solidFill>
                <a:latin typeface="Source Sans Pro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j-lt"/>
              </a:rPr>
              <a:t>Geolocation-based </a:t>
            </a:r>
            <a:r>
              <a:rPr lang="en-US" sz="3200" b="1" dirty="0" smtClean="0">
                <a:latin typeface="+mj-lt"/>
              </a:rPr>
              <a:t>activities spinoffs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Image 6" descr="Une image contenant capture d’écran&#10;&#10;Description générée avec un niveau de confiance très élevé">
            <a:extLst>
              <a:ext uri="{FF2B5EF4-FFF2-40B4-BE49-F238E27FC236}">
                <a16:creationId xmlns="" xmlns:a16="http://schemas.microsoft.com/office/drawing/2014/main" id="{47F5FB80-D54B-426F-B10E-FA27F0CE48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6620" y="1119520"/>
            <a:ext cx="2893960" cy="4105386"/>
          </a:xfrm>
          <a:prstGeom prst="rect">
            <a:avLst/>
          </a:prstGeom>
        </p:spPr>
      </p:pic>
      <p:pic>
        <p:nvPicPr>
          <p:cNvPr id="4" name="Image 4" descr="Une image contenant capture d’écran&#10;&#10;Description générée avec un niveau de confiance très élevé">
            <a:extLst>
              <a:ext uri="{FF2B5EF4-FFF2-40B4-BE49-F238E27FC236}">
                <a16:creationId xmlns="" xmlns:a16="http://schemas.microsoft.com/office/drawing/2014/main" id="{574CAEC1-8A69-4258-BAAF-AA2AF0B0C5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6271" y="1147588"/>
            <a:ext cx="1619701" cy="404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817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14982" y="247769"/>
            <a:ext cx="7622518" cy="456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07995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6C35"/>
                </a:solidFill>
                <a:latin typeface="Source Sans Pro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j-lt"/>
              </a:rPr>
              <a:t>Geolocation-based </a:t>
            </a:r>
            <a:r>
              <a:rPr lang="en-US" sz="3200" b="1" dirty="0" smtClean="0">
                <a:latin typeface="+mj-lt"/>
              </a:rPr>
              <a:t>activities How </a:t>
            </a:r>
            <a:r>
              <a:rPr lang="en-US" sz="3200" b="1" dirty="0">
                <a:latin typeface="+mj-lt"/>
              </a:rPr>
              <a:t>T</a:t>
            </a:r>
            <a:r>
              <a:rPr lang="en-US" sz="3200" b="1" dirty="0" smtClean="0">
                <a:latin typeface="+mj-lt"/>
              </a:rPr>
              <a:t>o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Image 5" descr="Une image contenant capture d’écran&#10;&#10;Description générée avec un niveau de confiance très élevé">
            <a:extLst>
              <a:ext uri="{FF2B5EF4-FFF2-40B4-BE49-F238E27FC236}">
                <a16:creationId xmlns="" xmlns:a16="http://schemas.microsoft.com/office/drawing/2014/main" id="{6F44C17A-36D3-43A7-A358-5598E556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5338" y="1042496"/>
            <a:ext cx="1932289" cy="1334673"/>
          </a:xfrm>
          <a:prstGeom prst="rect">
            <a:avLst/>
          </a:prstGeom>
        </p:spPr>
      </p:pic>
      <p:pic>
        <p:nvPicPr>
          <p:cNvPr id="4" name="Image 13" descr="Une image contenant capture d’écran&#10;&#10;Description générée avec un niveau de confiance très élevé">
            <a:extLst>
              <a:ext uri="{FF2B5EF4-FFF2-40B4-BE49-F238E27FC236}">
                <a16:creationId xmlns="" xmlns:a16="http://schemas.microsoft.com/office/drawing/2014/main" id="{2E453BF3-43F8-44F2-9946-47DE4DA986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0887" y="1042496"/>
            <a:ext cx="910707" cy="890518"/>
          </a:xfrm>
          <a:prstGeom prst="rect">
            <a:avLst/>
          </a:prstGeom>
        </p:spPr>
      </p:pic>
      <p:pic>
        <p:nvPicPr>
          <p:cNvPr id="6" name="Image 19" descr="Une image contenant capture d’écran&#10;&#10;Description générée avec un niveau de confiance très élevé">
            <a:extLst>
              <a:ext uri="{FF2B5EF4-FFF2-40B4-BE49-F238E27FC236}">
                <a16:creationId xmlns="" xmlns:a16="http://schemas.microsoft.com/office/drawing/2014/main" id="{D4508DA2-F3CD-4324-81D3-55E68BF6B9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2407" y="818256"/>
            <a:ext cx="770506" cy="1366252"/>
          </a:xfrm>
          <a:prstGeom prst="rect">
            <a:avLst/>
          </a:prstGeom>
        </p:spPr>
      </p:pic>
      <p:pic>
        <p:nvPicPr>
          <p:cNvPr id="8" name="Image 8" descr="Une image contenant capture d’écran, carte&#10;&#10;Description générée avec un niveau de confiance très élevé">
            <a:extLst>
              <a:ext uri="{FF2B5EF4-FFF2-40B4-BE49-F238E27FC236}">
                <a16:creationId xmlns="" xmlns:a16="http://schemas.microsoft.com/office/drawing/2014/main" id="{6240E578-3BAE-4A69-A9C0-6973621553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866228" y="2144917"/>
            <a:ext cx="2208773" cy="2287955"/>
          </a:xfrm>
          <a:prstGeom prst="rect">
            <a:avLst/>
          </a:prstGeom>
        </p:spPr>
      </p:pic>
      <p:pic>
        <p:nvPicPr>
          <p:cNvPr id="9" name="Image 5" descr="Une image contenant capture d’écran, intérieur, personne, mur&#10;&#10;Description générée avec un niveau de confiance très élevé">
            <a:extLst>
              <a:ext uri="{FF2B5EF4-FFF2-40B4-BE49-F238E27FC236}">
                <a16:creationId xmlns="" xmlns:a16="http://schemas.microsoft.com/office/drawing/2014/main" id="{80B4B39B-DBEC-4074-A2C5-C0E2749888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743" y="2501023"/>
            <a:ext cx="2628456" cy="1947399"/>
          </a:xfrm>
          <a:prstGeom prst="rect">
            <a:avLst/>
          </a:prstGeom>
        </p:spPr>
      </p:pic>
      <p:pic>
        <p:nvPicPr>
          <p:cNvPr id="10" name="Image 5" descr="Une image contenant capture d’écran&#10;&#10;Description générée avec un niveau de confiance très élevé">
            <a:extLst>
              <a:ext uri="{FF2B5EF4-FFF2-40B4-BE49-F238E27FC236}">
                <a16:creationId xmlns="" xmlns:a16="http://schemas.microsoft.com/office/drawing/2014/main" id="{86816957-7F5B-4C55-BCC0-6256124E9C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888" y="1828063"/>
            <a:ext cx="3061735" cy="20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619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14982" y="247769"/>
            <a:ext cx="7622518" cy="456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07995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6C35"/>
                </a:solidFill>
                <a:latin typeface="Source Sans Pro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+mj-lt"/>
              </a:rPr>
              <a:t>Desktop-based during an event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"/>
          <p:cNvPicPr>
            <a:picLocks noGr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" y="950889"/>
            <a:ext cx="6834494" cy="403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343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14982" y="247769"/>
            <a:ext cx="7622518" cy="456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07995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6C35"/>
                </a:solidFill>
                <a:latin typeface="Source Sans Pro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+mj-lt"/>
              </a:rPr>
              <a:t>Flipped classroom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Image 5" descr="Une image contenant capture d’écran&#10;&#10;Description générée avec un niveau de confiance très élevé">
            <a:extLst>
              <a:ext uri="{FF2B5EF4-FFF2-40B4-BE49-F238E27FC236}">
                <a16:creationId xmlns="" xmlns:a16="http://schemas.microsoft.com/office/drawing/2014/main" id="{2FFDD5AA-688C-4810-BAFA-11D8EE458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" r="1574"/>
          <a:stretch/>
        </p:blipFill>
        <p:spPr>
          <a:xfrm>
            <a:off x="4343399" y="1471271"/>
            <a:ext cx="4103097" cy="2965884"/>
          </a:xfrm>
          <a:prstGeom prst="rect">
            <a:avLst/>
          </a:prstGeom>
        </p:spPr>
      </p:pic>
      <p:pic>
        <p:nvPicPr>
          <p:cNvPr id="4" name="Image 5" descr="Une image contenant capture d’écran&#10;&#10;Description générée avec un niveau de confiance très élevé">
            <a:extLst>
              <a:ext uri="{FF2B5EF4-FFF2-40B4-BE49-F238E27FC236}">
                <a16:creationId xmlns="" xmlns:a16="http://schemas.microsoft.com/office/drawing/2014/main" id="{81D37C82-3B40-4A14-AB82-0AA3C3D11F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4900" y="2360910"/>
            <a:ext cx="2166425" cy="143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900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14982" y="247769"/>
            <a:ext cx="7622518" cy="456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07995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6C35"/>
                </a:solidFill>
                <a:latin typeface="Source Sans Pro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+mj-lt"/>
              </a:rPr>
              <a:t>Mixed</a:t>
            </a:r>
          </a:p>
        </p:txBody>
      </p:sp>
      <p:pic>
        <p:nvPicPr>
          <p:cNvPr id="4" name="Image 7" descr="Une image contenant capture d’écran&#10;&#10;Description générée avec un niveau de confiance très élevé">
            <a:extLst>
              <a:ext uri="{FF2B5EF4-FFF2-40B4-BE49-F238E27FC236}">
                <a16:creationId xmlns="" xmlns:a16="http://schemas.microsoft.com/office/drawing/2014/main" id="{AC588415-D439-4D82-BDDF-402C654B91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6241" y="2172042"/>
            <a:ext cx="3373902" cy="2459257"/>
          </a:xfrm>
          <a:prstGeom prst="rect">
            <a:avLst/>
          </a:prstGeom>
        </p:spPr>
      </p:pic>
      <p:pic>
        <p:nvPicPr>
          <p:cNvPr id="6" name="Image 13" descr="Une image contenant capture d’écran&#10;&#10;Description générée avec un niveau de confiance très élevé">
            <a:extLst>
              <a:ext uri="{FF2B5EF4-FFF2-40B4-BE49-F238E27FC236}">
                <a16:creationId xmlns="" xmlns:a16="http://schemas.microsoft.com/office/drawing/2014/main" id="{5F2408D5-519C-41C3-86BD-FBC87A9ED3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9089" y="1097280"/>
            <a:ext cx="2082926" cy="2750820"/>
          </a:xfrm>
          <a:prstGeom prst="rect">
            <a:avLst/>
          </a:prstGeom>
        </p:spPr>
      </p:pic>
      <p:pic>
        <p:nvPicPr>
          <p:cNvPr id="7" name="Image 9" descr="Une image contenant capture d’écran&#10;&#10;Description générée avec un niveau de confiance très élevé">
            <a:extLst>
              <a:ext uri="{FF2B5EF4-FFF2-40B4-BE49-F238E27FC236}">
                <a16:creationId xmlns="" xmlns:a16="http://schemas.microsoft.com/office/drawing/2014/main" id="{5B1F45EB-110A-42D9-BAFF-B3B0292031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94" y="879572"/>
            <a:ext cx="3416168" cy="258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179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14982" y="247769"/>
            <a:ext cx="7622518" cy="456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07995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6C35"/>
                </a:solidFill>
                <a:latin typeface="Source Sans Pro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+mj-lt"/>
              </a:rPr>
              <a:t>Feedback – focus groups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03130" y="884370"/>
            <a:ext cx="8245489" cy="4251510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Good tool </a:t>
            </a:r>
            <a:r>
              <a:rPr lang="en-US" sz="1800" dirty="0"/>
              <a:t>to help teachers struggling with the digital challenge</a:t>
            </a:r>
          </a:p>
          <a:p>
            <a:r>
              <a:rPr lang="en-US" sz="1800" dirty="0" smtClean="0"/>
              <a:t>Powerful </a:t>
            </a:r>
            <a:r>
              <a:rPr lang="en-US" sz="1800" dirty="0"/>
              <a:t>tool that requires a framework of usage </a:t>
            </a:r>
            <a:endParaRPr lang="en-US" sz="1800" dirty="0" smtClean="0"/>
          </a:p>
          <a:p>
            <a:r>
              <a:rPr lang="en-US" sz="1800" dirty="0" smtClean="0"/>
              <a:t>Engaging and fun</a:t>
            </a:r>
          </a:p>
          <a:p>
            <a:r>
              <a:rPr lang="en-US" sz="1800" dirty="0" smtClean="0"/>
              <a:t>Fosters soft skills</a:t>
            </a:r>
          </a:p>
          <a:p>
            <a:r>
              <a:rPr lang="en-US" sz="1800" dirty="0" smtClean="0"/>
              <a:t>Freedom of interaction</a:t>
            </a:r>
          </a:p>
          <a:p>
            <a:r>
              <a:rPr lang="en-US" sz="1800" dirty="0" smtClean="0"/>
              <a:t>Debriefing for self reflection</a:t>
            </a:r>
            <a:endParaRPr lang="en-US" sz="1800" dirty="0"/>
          </a:p>
          <a:p>
            <a:r>
              <a:rPr lang="en-US" sz="1800" dirty="0" smtClean="0"/>
              <a:t>Teachers/students </a:t>
            </a:r>
            <a:r>
              <a:rPr lang="en-US" sz="1800" dirty="0"/>
              <a:t>enjoyed the </a:t>
            </a:r>
            <a:r>
              <a:rPr lang="en-US" sz="1800" dirty="0" smtClean="0"/>
              <a:t>experience, want </a:t>
            </a:r>
            <a:r>
              <a:rPr lang="en-US" sz="1800" dirty="0"/>
              <a:t>to try it again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5578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14982" y="247769"/>
            <a:ext cx="7622518" cy="456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07995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6C35"/>
                </a:solidFill>
                <a:latin typeface="Source Sans Pro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+mj-lt"/>
              </a:rPr>
              <a:t>Feedback - questionnaire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xdr="http://schemas.openxmlformats.org/drawingml/2006/spreadsheetDrawing" xmlns="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00000000-0008-0000-04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6564742"/>
              </p:ext>
            </p:extLst>
          </p:nvPr>
        </p:nvGraphicFramePr>
        <p:xfrm>
          <a:off x="106680" y="1158241"/>
          <a:ext cx="3348000" cy="17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xdr="http://schemas.openxmlformats.org/drawingml/2006/spreadsheetDrawing" xmlns="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00000000-0008-0000-05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5429036"/>
              </p:ext>
            </p:extLst>
          </p:nvPr>
        </p:nvGraphicFramePr>
        <p:xfrm>
          <a:off x="3481254" y="1158241"/>
          <a:ext cx="3348000" cy="17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xdr="http://schemas.openxmlformats.org/drawingml/2006/spreadsheetDrawing" xmlns="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00000000-0008-0000-06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6527303"/>
              </p:ext>
            </p:extLst>
          </p:nvPr>
        </p:nvGraphicFramePr>
        <p:xfrm>
          <a:off x="6855968" y="1158241"/>
          <a:ext cx="3348000" cy="17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xdr="http://schemas.openxmlformats.org/drawingml/2006/spreadsheetDrawing" xmlns="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00000000-0008-0000-07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978840"/>
              </p:ext>
            </p:extLst>
          </p:nvPr>
        </p:nvGraphicFramePr>
        <p:xfrm>
          <a:off x="106680" y="3292230"/>
          <a:ext cx="3347720" cy="1751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xdr="http://schemas.openxmlformats.org/drawingml/2006/spreadsheetDrawing" xmlns="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00000000-0008-0000-08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6095768"/>
              </p:ext>
            </p:extLst>
          </p:nvPr>
        </p:nvGraphicFramePr>
        <p:xfrm>
          <a:off x="3481254" y="3292230"/>
          <a:ext cx="3348000" cy="17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xdr="http://schemas.openxmlformats.org/drawingml/2006/spreadsheetDrawing" xmlns="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00000000-0008-0000-09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2354399"/>
              </p:ext>
            </p:extLst>
          </p:nvPr>
        </p:nvGraphicFramePr>
        <p:xfrm>
          <a:off x="6855968" y="3292230"/>
          <a:ext cx="3348000" cy="17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6322883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14982" y="247769"/>
            <a:ext cx="7622518" cy="456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07995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6C35"/>
                </a:solidFill>
                <a:latin typeface="Source Sans Pro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+mj-lt"/>
              </a:rPr>
              <a:t>Feedback - questionnaire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xdr="http://schemas.openxmlformats.org/drawingml/2006/spreadsheetDrawing" xmlns="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00000000-0008-0000-0A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6640160"/>
              </p:ext>
            </p:extLst>
          </p:nvPr>
        </p:nvGraphicFramePr>
        <p:xfrm>
          <a:off x="133254" y="1158241"/>
          <a:ext cx="3348000" cy="17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xdr="http://schemas.openxmlformats.org/drawingml/2006/spreadsheetDrawing" xmlns="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00000000-0008-0000-0B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3573003"/>
              </p:ext>
            </p:extLst>
          </p:nvPr>
        </p:nvGraphicFramePr>
        <p:xfrm>
          <a:off x="3507968" y="1158241"/>
          <a:ext cx="3348000" cy="17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xdr="http://schemas.openxmlformats.org/drawingml/2006/spreadsheetDrawing" xmlns="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00000000-0008-0000-0C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2391380"/>
              </p:ext>
            </p:extLst>
          </p:nvPr>
        </p:nvGraphicFramePr>
        <p:xfrm>
          <a:off x="6855968" y="1158241"/>
          <a:ext cx="3348000" cy="17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xdr="http://schemas.openxmlformats.org/drawingml/2006/spreadsheetDrawing" xmlns="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00000000-0008-0000-0D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9235309"/>
              </p:ext>
            </p:extLst>
          </p:nvPr>
        </p:nvGraphicFramePr>
        <p:xfrm>
          <a:off x="133254" y="3292230"/>
          <a:ext cx="3348000" cy="17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xdr="http://schemas.openxmlformats.org/drawingml/2006/spreadsheetDrawing" xmlns="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00000000-0008-0000-0E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4154170"/>
              </p:ext>
            </p:extLst>
          </p:nvPr>
        </p:nvGraphicFramePr>
        <p:xfrm>
          <a:off x="3507968" y="3292230"/>
          <a:ext cx="3348000" cy="17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xdr="http://schemas.openxmlformats.org/drawingml/2006/spreadsheetDrawing" xmlns="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00000000-0008-0000-0F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774196"/>
              </p:ext>
            </p:extLst>
          </p:nvPr>
        </p:nvGraphicFramePr>
        <p:xfrm>
          <a:off x="6855968" y="3292230"/>
          <a:ext cx="3348000" cy="17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5689435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14982" y="247769"/>
            <a:ext cx="7622518" cy="456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07995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6C35"/>
                </a:solidFill>
                <a:latin typeface="Source Sans Pro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+mj-lt"/>
              </a:rPr>
              <a:t>Feedback - questionnaire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xdr="http://schemas.openxmlformats.org/drawingml/2006/spreadsheetDrawing" xmlns="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00000000-0008-0000-10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8650966"/>
              </p:ext>
            </p:extLst>
          </p:nvPr>
        </p:nvGraphicFramePr>
        <p:xfrm>
          <a:off x="133254" y="1158241"/>
          <a:ext cx="3348000" cy="17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xdr="http://schemas.openxmlformats.org/drawingml/2006/spreadsheetDrawing" xmlns="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00000000-0008-0000-11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2512316"/>
              </p:ext>
            </p:extLst>
          </p:nvPr>
        </p:nvGraphicFramePr>
        <p:xfrm>
          <a:off x="6855968" y="1158241"/>
          <a:ext cx="3348000" cy="17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xdr="http://schemas.openxmlformats.org/drawingml/2006/spreadsheetDrawing" xmlns="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00000000-0008-0000-12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33618"/>
              </p:ext>
            </p:extLst>
          </p:nvPr>
        </p:nvGraphicFramePr>
        <p:xfrm>
          <a:off x="133254" y="3292230"/>
          <a:ext cx="3348000" cy="17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xdr="http://schemas.openxmlformats.org/drawingml/2006/spreadsheetDrawing" xmlns="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00000000-0008-0000-13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6449730"/>
              </p:ext>
            </p:extLst>
          </p:nvPr>
        </p:nvGraphicFramePr>
        <p:xfrm>
          <a:off x="3507968" y="3292230"/>
          <a:ext cx="3348000" cy="17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:xdr="http://schemas.openxmlformats.org/drawingml/2006/spreadsheetDrawing" xmlns="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00000000-0008-0000-14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6591734"/>
              </p:ext>
            </p:extLst>
          </p:nvPr>
        </p:nvGraphicFramePr>
        <p:xfrm>
          <a:off x="6855968" y="3292230"/>
          <a:ext cx="3348000" cy="17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6617541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2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-2704"/>
            <a:ext cx="10648704" cy="5729883"/>
          </a:xfrm>
          <a:prstGeom prst="rect">
            <a:avLst/>
          </a:prstGeom>
          <a:ln>
            <a:round/>
          </a:ln>
        </p:spPr>
      </p:pic>
      <p:sp>
        <p:nvSpPr>
          <p:cNvPr id="137" name="Shape 137"/>
          <p:cNvSpPr/>
          <p:nvPr/>
        </p:nvSpPr>
        <p:spPr>
          <a:xfrm>
            <a:off x="8392951" y="5084949"/>
            <a:ext cx="1285875" cy="664797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120000"/>
              </a:lnSpc>
              <a:defRPr sz="1800" spc="53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pc="0">
                <a:solidFill>
                  <a:srgbClr val="000000"/>
                </a:solidFill>
              </a:defRPr>
            </a:pPr>
            <a:r>
              <a:rPr spc="33"/>
              <a:t>#disrupt_learn</a:t>
            </a:r>
          </a:p>
        </p:txBody>
      </p:sp>
      <p:sp>
        <p:nvSpPr>
          <p:cNvPr id="138" name="Shape 138"/>
          <p:cNvSpPr/>
          <p:nvPr/>
        </p:nvSpPr>
        <p:spPr>
          <a:xfrm>
            <a:off x="253161" y="409972"/>
            <a:ext cx="9425665" cy="803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1887" tIns="31887" rIns="31887" bIns="31887" anchor="ctr">
            <a:spAutoFit/>
          </a:bodyPr>
          <a:lstStyle/>
          <a:p>
            <a:pPr lvl="0">
              <a:lnSpc>
                <a:spcPct val="120000"/>
              </a:lnSpc>
              <a:defRPr sz="1800"/>
            </a:pPr>
            <a:r>
              <a:rPr lang="en-GB" sz="4000" dirty="0" smtClean="0">
                <a:solidFill>
                  <a:srgbClr val="FFFFFF"/>
                </a:solidFill>
                <a:latin typeface="+mj-lt"/>
                <a:ea typeface="Helvetica Neue Medium"/>
                <a:cs typeface="Helvetica Neue Medium"/>
                <a:sym typeface="Helvetica Neue Medium"/>
              </a:rPr>
              <a:t>How to make sense of education?</a:t>
            </a:r>
            <a:endParaRPr sz="4000" dirty="0">
              <a:solidFill>
                <a:srgbClr val="FFFFFF"/>
              </a:solidFill>
              <a:latin typeface="+mj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76703" y="5250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CC BY-NC-ND 2.0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Photo and story by Jordan </a:t>
            </a:r>
            <a:r>
              <a:rPr lang="en-US" dirty="0" err="1">
                <a:solidFill>
                  <a:schemeClr val="bg1"/>
                </a:solidFill>
              </a:rPr>
              <a:t>Arseno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765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39478" r="48092"/>
          <a:stretch/>
        </p:blipFill>
        <p:spPr>
          <a:xfrm rot="10800000">
            <a:off x="1" y="106827"/>
            <a:ext cx="2435543" cy="27408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368" y="106827"/>
            <a:ext cx="5741633" cy="55417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saturation sat="61000"/>
                    </a14:imgEffect>
                    <a14:imgEffect>
                      <a14:brightnessContrast bright="-59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104" y="4929283"/>
            <a:ext cx="985180" cy="676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74" y="5156276"/>
            <a:ext cx="1818295" cy="371391"/>
          </a:xfrm>
          <a:prstGeom prst="rect">
            <a:avLst/>
          </a:prstGeom>
        </p:spPr>
      </p:pic>
      <p:pic>
        <p:nvPicPr>
          <p:cNvPr id="9" name="Picture 8" descr="game changer logo 300dpi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78" y="4801605"/>
            <a:ext cx="1491228" cy="932018"/>
          </a:xfrm>
          <a:prstGeom prst="rect">
            <a:avLst/>
          </a:prstGeom>
        </p:spPr>
      </p:pic>
      <p:pic>
        <p:nvPicPr>
          <p:cNvPr id="14" name="Picture 13" descr="LOGO_above_entrance_doors.ai">
            <a:extLst>
              <a:ext uri="{FF2B5EF4-FFF2-40B4-BE49-F238E27FC236}">
                <a16:creationId xmlns:a16="http://schemas.microsoft.com/office/drawing/2014/main" xmlns="" id="{46688EA5-75B8-2F44-9E2E-1CEE4DBFEA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416" y="4950851"/>
            <a:ext cx="1648212" cy="6362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47" y="4839722"/>
            <a:ext cx="1280116" cy="7972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l="13995" r="15761"/>
          <a:stretch/>
        </p:blipFill>
        <p:spPr>
          <a:xfrm>
            <a:off x="169109" y="638368"/>
            <a:ext cx="5060914" cy="3602350"/>
          </a:xfrm>
          <a:prstGeom prst="rect">
            <a:avLst/>
          </a:prstGeom>
        </p:spPr>
      </p:pic>
      <p:sp>
        <p:nvSpPr>
          <p:cNvPr id="11" name="Shape 96"/>
          <p:cNvSpPr/>
          <p:nvPr/>
        </p:nvSpPr>
        <p:spPr>
          <a:xfrm>
            <a:off x="2544186" y="1921418"/>
            <a:ext cx="7038196" cy="1477328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defTabSz="584200">
              <a:defRPr sz="14500" b="1" spc="-725">
                <a:solidFill>
                  <a:srgbClr val="164F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 algn="r" defTabSz="584200" rtl="0">
              <a:defRPr sz="1800" b="0" spc="0">
                <a:solidFill>
                  <a:srgbClr val="000000"/>
                </a:solidFill>
              </a:defRPr>
            </a:pPr>
            <a:r>
              <a:rPr lang="en-GB" sz="6000" spc="-167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Apple LiGothic" charset="0"/>
                <a:cs typeface="Arial"/>
              </a:rPr>
              <a:t>Thank </a:t>
            </a:r>
            <a:r>
              <a:rPr lang="en-GB" sz="6000" spc="-167" dirty="0" smtClean="0">
                <a:solidFill>
                  <a:srgbClr val="C00000"/>
                </a:solidFill>
                <a:latin typeface="Arial"/>
                <a:ea typeface="Apple LiGothic" charset="0"/>
                <a:cs typeface="Arial"/>
              </a:rPr>
              <a:t>You!</a:t>
            </a:r>
            <a:r>
              <a:rPr lang="en-GB" sz="6000" spc="-167" dirty="0" smtClean="0">
                <a:solidFill>
                  <a:srgbClr val="0070C0"/>
                </a:solidFill>
                <a:latin typeface="Arial"/>
                <a:ea typeface="Apple LiGothic" charset="0"/>
                <a:cs typeface="Arial"/>
              </a:rPr>
              <a:t> </a:t>
            </a:r>
            <a:endParaRPr lang="en-GB" sz="2800" spc="-167" dirty="0" smtClean="0">
              <a:solidFill>
                <a:schemeClr val="accent6">
                  <a:lumMod val="75000"/>
                </a:schemeClr>
              </a:solidFill>
              <a:latin typeface="Arial"/>
              <a:ea typeface="Apple LiGothic" charset="0"/>
              <a:cs typeface="Arial"/>
            </a:endParaRPr>
          </a:p>
          <a:p>
            <a:pPr lvl="0" algn="r" defTabSz="584200" rtl="0">
              <a:defRPr sz="1800" b="0" spc="0">
                <a:solidFill>
                  <a:srgbClr val="000000"/>
                </a:solidFill>
              </a:defRPr>
            </a:pPr>
            <a:endParaRPr lang="en-GB" sz="3600" i="1" spc="-167" dirty="0">
              <a:solidFill>
                <a:schemeClr val="accent2">
                  <a:lumMod val="75000"/>
                </a:schemeClr>
              </a:solidFill>
              <a:latin typeface="Arial"/>
              <a:ea typeface="Apple LiGothic" charset="0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7" b="21237"/>
          <a:stretch/>
        </p:blipFill>
        <p:spPr>
          <a:xfrm>
            <a:off x="6573593" y="4839722"/>
            <a:ext cx="1538049" cy="79020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681472" y="3060192"/>
            <a:ext cx="3980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Video EXAMPLE of BEACONING with the 9</a:t>
            </a:r>
            <a:r>
              <a:rPr lang="en-GB" baseline="30000" dirty="0" smtClean="0"/>
              <a:t>th</a:t>
            </a:r>
            <a:r>
              <a:rPr lang="en-GB" dirty="0" smtClean="0"/>
              <a:t> Grade in ISTANBUL:   </a:t>
            </a:r>
            <a:r>
              <a:rPr lang="en-GB" dirty="0" smtClean="0">
                <a:hlinkClick r:id="rId12"/>
              </a:rPr>
              <a:t>https</a:t>
            </a:r>
            <a:r>
              <a:rPr lang="en-GB" dirty="0">
                <a:hlinkClick r:id="rId12"/>
              </a:rPr>
              <a:t>://www.youtube.com/watch?v=zO-D2JjTst0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687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831"/>
            <a:ext cx="10160000" cy="5827058"/>
            <a:chOff x="493890" y="831"/>
            <a:chExt cx="9184909" cy="5827058"/>
          </a:xfrm>
        </p:grpSpPr>
        <p:sp>
          <p:nvSpPr>
            <p:cNvPr id="143" name="Shape 143"/>
            <p:cNvSpPr/>
            <p:nvPr/>
          </p:nvSpPr>
          <p:spPr>
            <a:xfrm>
              <a:off x="731252" y="4883799"/>
              <a:ext cx="8947547" cy="8215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1887" tIns="31887" rIns="31887" bIns="31887" anchor="ctr">
              <a:spAutoFit/>
            </a:bodyPr>
            <a:lstStyle/>
            <a:p>
              <a:pPr lvl="0">
                <a:lnSpc>
                  <a:spcPct val="120000"/>
                </a:lnSpc>
                <a:defRPr sz="1800"/>
              </a:pPr>
              <a:r>
                <a:rPr sz="23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hybrid-space</a:t>
              </a:r>
            </a:p>
            <a:p>
              <a:pPr lvl="0">
                <a:lnSpc>
                  <a:spcPct val="120000"/>
                </a:lnSpc>
                <a:defRPr sz="1800"/>
              </a:pPr>
              <a:r>
                <a:rPr sz="1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collaborative-curated</a:t>
              </a:r>
            </a:p>
          </p:txBody>
        </p:sp>
        <p:sp>
          <p:nvSpPr>
            <p:cNvPr id="145" name="Shape 145"/>
            <p:cNvSpPr/>
            <p:nvPr/>
          </p:nvSpPr>
          <p:spPr>
            <a:xfrm>
              <a:off x="8392924" y="5084946"/>
              <a:ext cx="1285875" cy="664797"/>
            </a:xfrm>
            <a:prstGeom prst="rect">
              <a:avLst/>
            </a:prstGeom>
            <a:solid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ct val="120000"/>
                </a:lnSpc>
                <a:defRPr sz="1800" spc="53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lvl="0">
                <a:defRPr spc="0">
                  <a:solidFill>
                    <a:srgbClr val="000000"/>
                  </a:solidFill>
                </a:defRPr>
              </a:pPr>
              <a:r>
                <a:rPr spc="33"/>
                <a:t>#disrupt_learn</a:t>
              </a:r>
            </a:p>
          </p:txBody>
        </p:sp>
        <p:pic>
          <p:nvPicPr>
            <p:cNvPr id="144" name="trainipadv2.jpeg"/>
            <p:cNvPicPr/>
            <p:nvPr/>
          </p:nvPicPr>
          <p:blipFill rotWithShape="1">
            <a:blip r:embed="rId3">
              <a:extLst/>
            </a:blip>
            <a:srcRect t="11176" b="12353"/>
            <a:stretch/>
          </p:blipFill>
          <p:spPr>
            <a:xfrm>
              <a:off x="493890" y="831"/>
              <a:ext cx="4529666" cy="25250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Picture 7" descr="UK2-BYOD-Imag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3563" y="833"/>
              <a:ext cx="4628443" cy="252505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890" y="2525889"/>
              <a:ext cx="4007554" cy="3302000"/>
            </a:xfrm>
            <a:prstGeom prst="rect">
              <a:avLst/>
            </a:prstGeom>
          </p:spPr>
        </p:pic>
        <p:pic>
          <p:nvPicPr>
            <p:cNvPr id="9" name="Picture 8" descr="IMG_0110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451" y="2525889"/>
              <a:ext cx="5150555" cy="32312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75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3338"/>
            <a:ext cx="9425708" cy="9525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Learning “spaces”: 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Merging </a:t>
            </a:r>
            <a:r>
              <a:rPr lang="en-US" sz="3600" b="1" u="sng" dirty="0" smtClean="0">
                <a:solidFill>
                  <a:schemeClr val="accent6">
                    <a:lumMod val="75000"/>
                  </a:schemeClr>
                </a:solidFill>
              </a:rPr>
              <a:t>Physical and Digital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5838"/>
            <a:ext cx="10160000" cy="472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6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965" y="821523"/>
            <a:ext cx="5108634" cy="479574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1344" y="103064"/>
            <a:ext cx="10093746" cy="10583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srgbClr val="FF0000"/>
                </a:solidFill>
              </a:rPr>
              <a:t>How do we motivate learners in this changing landscape?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37" y="1798080"/>
            <a:ext cx="4493561" cy="249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4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72" r="1"/>
          <a:stretch/>
        </p:blipFill>
        <p:spPr>
          <a:xfrm>
            <a:off x="2" y="0"/>
            <a:ext cx="10159999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8779" y="152399"/>
            <a:ext cx="7656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How do we harness the power of play?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877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ge result for people's expression while playing ga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391"/>
            <a:ext cx="7606145" cy="570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ge result for people's expression while playing gam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144" y="13855"/>
            <a:ext cx="2521903" cy="185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lated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9"/>
          <a:stretch/>
        </p:blipFill>
        <p:spPr bwMode="auto">
          <a:xfrm>
            <a:off x="7606144" y="1745672"/>
            <a:ext cx="2521903" cy="167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144" y="3428998"/>
            <a:ext cx="2521903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892" y="234223"/>
            <a:ext cx="7258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</a:rPr>
              <a:t>Can we create this experience? This excitement? The wonder? The enjoyment?</a:t>
            </a:r>
            <a:endParaRPr lang="en-US" sz="28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528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97284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34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32695</TotalTime>
  <Words>925</Words>
  <Application>Microsoft Office PowerPoint</Application>
  <PresentationFormat>Personnalisé</PresentationFormat>
  <Paragraphs>161</Paragraphs>
  <Slides>30</Slides>
  <Notes>13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Learning “spaces”: Merging Physical and Digital?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backbone: a narrative running through a lesson plan</vt:lpstr>
      <vt:lpstr>Author-able Mini Games</vt:lpstr>
      <vt:lpstr>Authorable Location-Based games</vt:lpstr>
      <vt:lpstr>Présentation PowerPoint</vt:lpstr>
      <vt:lpstr>Teacher Dashboard and Authoring tools:  Empowering teachers to create</vt:lpstr>
      <vt:lpstr>Student Access</vt:lpstr>
      <vt:lpstr>Tracking activities: towards Analytics and Actionable feedback</vt:lpstr>
      <vt:lpstr>Small scale pilots – Testing the formula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ntic22</dc:creator>
  <cp:lastModifiedBy>ntic22</cp:lastModifiedBy>
  <cp:revision>532</cp:revision>
  <dcterms:modified xsi:type="dcterms:W3CDTF">2019-04-15T10:23:36Z</dcterms:modified>
</cp:coreProperties>
</file>